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327" r:id="rId3"/>
    <p:sldId id="318" r:id="rId4"/>
    <p:sldId id="329" r:id="rId5"/>
    <p:sldId id="330" r:id="rId6"/>
    <p:sldId id="302" r:id="rId7"/>
    <p:sldId id="337" r:id="rId8"/>
    <p:sldId id="332" r:id="rId9"/>
    <p:sldId id="336" r:id="rId10"/>
    <p:sldId id="334" r:id="rId11"/>
    <p:sldId id="333" r:id="rId12"/>
    <p:sldId id="335" r:id="rId13"/>
    <p:sldId id="320" r:id="rId14"/>
    <p:sldId id="338" r:id="rId15"/>
    <p:sldId id="341" r:id="rId16"/>
    <p:sldId id="339" r:id="rId17"/>
    <p:sldId id="342" r:id="rId18"/>
    <p:sldId id="340" r:id="rId19"/>
    <p:sldId id="353" r:id="rId20"/>
    <p:sldId id="343" r:id="rId21"/>
    <p:sldId id="344" r:id="rId22"/>
    <p:sldId id="346" r:id="rId23"/>
    <p:sldId id="293" r:id="rId24"/>
    <p:sldId id="345" r:id="rId25"/>
    <p:sldId id="348" r:id="rId26"/>
    <p:sldId id="347" r:id="rId27"/>
    <p:sldId id="354" r:id="rId28"/>
    <p:sldId id="349" r:id="rId29"/>
    <p:sldId id="350" r:id="rId30"/>
    <p:sldId id="351" r:id="rId31"/>
    <p:sldId id="352" r:id="rId32"/>
    <p:sldId id="326" r:id="rId33"/>
    <p:sldId id="312" r:id="rId34"/>
    <p:sldId id="297" r:id="rId35"/>
  </p:sldIdLst>
  <p:sldSz cx="18288000" cy="10287000"/>
  <p:notesSz cx="6858000" cy="9144000"/>
  <p:embeddedFontLst>
    <p:embeddedFont>
      <p:font typeface="Big John PRO Bold" pitchFamily="2" charset="77"/>
      <p:regular r:id="rId37"/>
      <p:bold r:id="rId38"/>
    </p:embeddedFont>
    <p:embeddedFont>
      <p:font typeface="Gilroy" pitchFamily="2" charset="77"/>
      <p:regular r:id="rId39"/>
    </p:embeddedFont>
    <p:embeddedFont>
      <p:font typeface="Gilroy Bold" pitchFamily="2" charset="77"/>
      <p:regular r:id="rId40"/>
      <p:bold r:id="rId41"/>
    </p:embeddedFont>
    <p:embeddedFont>
      <p:font typeface="Gilroy Italics" pitchFamily="2" charset="77"/>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autoAdjust="0"/>
    <p:restoredTop sz="92590" autoAdjust="0"/>
  </p:normalViewPr>
  <p:slideViewPr>
    <p:cSldViewPr>
      <p:cViewPr varScale="1">
        <p:scale>
          <a:sx n="73" d="100"/>
          <a:sy n="73" d="100"/>
        </p:scale>
        <p:origin x="24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39A56-67FE-C149-AB2D-273CDC5DE880}" type="datetimeFigureOut">
              <a:rPr lang="en-GB" smtClean="0"/>
              <a:t>07/02/2026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788D6-A6CF-094B-8AB2-5993714D18E1}" type="slidenum">
              <a:rPr lang="en-GB" smtClean="0"/>
              <a:t>‹#›</a:t>
            </a:fld>
            <a:endParaRPr lang="en-GB"/>
          </a:p>
        </p:txBody>
      </p:sp>
    </p:spTree>
    <p:extLst>
      <p:ext uri="{BB962C8B-B14F-4D97-AF65-F5344CB8AC3E}">
        <p14:creationId xmlns:p14="http://schemas.microsoft.com/office/powerpoint/2010/main" val="29840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2B84-0078-3955-6E0E-BE74AEF1A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FE6E9-0E63-8212-FC29-1D1C6ED3A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2C9AF-E867-E565-62A8-680CB9DDF2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A5ABD2-62BC-C4E6-6168-E33593433B63}"/>
              </a:ext>
            </a:extLst>
          </p:cNvPr>
          <p:cNvSpPr>
            <a:spLocks noGrp="1"/>
          </p:cNvSpPr>
          <p:nvPr>
            <p:ph type="sldNum" sz="quarter" idx="5"/>
          </p:nvPr>
        </p:nvSpPr>
        <p:spPr/>
        <p:txBody>
          <a:bodyPr/>
          <a:lstStyle/>
          <a:p>
            <a:fld id="{DA1788D6-A6CF-094B-8AB2-5993714D18E1}" type="slidenum">
              <a:rPr lang="en-GB" smtClean="0"/>
              <a:t>23</a:t>
            </a:fld>
            <a:endParaRPr lang="en-GB"/>
          </a:p>
        </p:txBody>
      </p:sp>
    </p:spTree>
    <p:extLst>
      <p:ext uri="{BB962C8B-B14F-4D97-AF65-F5344CB8AC3E}">
        <p14:creationId xmlns:p14="http://schemas.microsoft.com/office/powerpoint/2010/main" val="6791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AF55-7538-3DD0-D823-7DFD5944B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195C8-423C-A333-2148-BAF4F3147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43000-5958-40FF-01D5-DD4FA8693E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795A2A-22EB-7A6F-7DEA-8223965A1949}"/>
              </a:ext>
            </a:extLst>
          </p:cNvPr>
          <p:cNvSpPr>
            <a:spLocks noGrp="1"/>
          </p:cNvSpPr>
          <p:nvPr>
            <p:ph type="sldNum" sz="quarter" idx="5"/>
          </p:nvPr>
        </p:nvSpPr>
        <p:spPr/>
        <p:txBody>
          <a:bodyPr/>
          <a:lstStyle/>
          <a:p>
            <a:fld id="{DA1788D6-A6CF-094B-8AB2-5993714D18E1}" type="slidenum">
              <a:rPr lang="en-GB" smtClean="0"/>
              <a:t>27</a:t>
            </a:fld>
            <a:endParaRPr lang="en-GB"/>
          </a:p>
        </p:txBody>
      </p:sp>
    </p:spTree>
    <p:extLst>
      <p:ext uri="{BB962C8B-B14F-4D97-AF65-F5344CB8AC3E}">
        <p14:creationId xmlns:p14="http://schemas.microsoft.com/office/powerpoint/2010/main" val="30532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Theology Proper</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8</a:t>
            </a:r>
            <a:r>
              <a:rPr lang="en-US" sz="3999" baseline="30000" dirty="0">
                <a:solidFill>
                  <a:srgbClr val="13233B"/>
                </a:solidFill>
                <a:latin typeface="Gilroy"/>
                <a:ea typeface="Gilroy"/>
                <a:cs typeface="Gilroy"/>
                <a:sym typeface="Gilroy"/>
              </a:rPr>
              <a:t>th</a:t>
            </a:r>
            <a:r>
              <a:rPr lang="en-US" sz="3999" dirty="0">
                <a:solidFill>
                  <a:srgbClr val="13233B"/>
                </a:solidFill>
                <a:latin typeface="Gilroy"/>
                <a:ea typeface="Gilroy"/>
                <a:cs typeface="Gilroy"/>
                <a:sym typeface="Gilroy"/>
              </a:rPr>
              <a:t> February</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Revelation of God: Special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2F82-47E7-5F5B-0477-F3B07E2092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9DF7EC-DEF9-2B61-E178-4DCC5CBD6EB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1F558AC-2192-C0AA-D6B1-5E0D08F806B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6ECAEFE-FC01-B94F-74CD-424D090112A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C78CBC2-1B30-85C5-34DF-61D1D50011A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B9E8FE9-D8F3-779F-0B9C-759E381143B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5B3C431-B39A-3295-E1AD-5A6DF43FC8C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DD93362-CF1D-00A6-29BE-515629646C6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6EA312C-84BA-EA1B-37DE-1697FC56C49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48CEE21-675E-6D44-B818-6923676C533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5F0BF9C4-018B-024C-BC76-ABC661DC3D40}"/>
              </a:ext>
            </a:extLst>
          </p:cNvPr>
          <p:cNvSpPr txBox="1"/>
          <p:nvPr/>
        </p:nvSpPr>
        <p:spPr>
          <a:xfrm>
            <a:off x="1992588" y="2757169"/>
            <a:ext cx="10428012" cy="2665986"/>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3. Visual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Dreams &amp; Visions — Daniel 1–6 &amp; 7–12</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00046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BFE9-4762-E21D-0C9A-5926F461F8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87583A-93B5-74ED-5245-68CA38DF23A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050EDCF-4D51-51BE-533F-F50BC69AC3E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B0D83E4-197C-C5DE-F3AE-047C6888F24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F35602A-443A-7CFE-A5C4-2E41C60806A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0720562-59BE-1EF2-34C3-38BB4024DAB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3747026-FA9A-85F2-5AB6-0183EDE5D8C0}"/>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095B4231-90F1-5496-2FA7-594AFCD1410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9F3BD4E-35B0-FECB-571D-4072D88817E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027A67D-C797-FE84-D9D6-71B2F530AC45}"/>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91213F87-DD0B-A579-1FAE-FF9F934E41FD}"/>
              </a:ext>
            </a:extLst>
          </p:cNvPr>
          <p:cNvSpPr txBox="1"/>
          <p:nvPr/>
        </p:nvSpPr>
        <p:spPr>
          <a:xfrm>
            <a:off x="1992588" y="2757169"/>
            <a:ext cx="10428012" cy="2665986"/>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3. Visual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Dreams &amp; Visions — Daniel 1–6 &amp; 7–12</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Theophany (Ex 3; 19)</a:t>
            </a:r>
          </a:p>
        </p:txBody>
      </p:sp>
    </p:spTree>
    <p:extLst>
      <p:ext uri="{BB962C8B-B14F-4D97-AF65-F5344CB8AC3E}">
        <p14:creationId xmlns:p14="http://schemas.microsoft.com/office/powerpoint/2010/main" val="220742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DD6D-10C3-A404-AA56-5C180D7212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4FB302-2D17-05A5-8E3D-EC77BA184DD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DC64CE6-9C88-D47E-1A00-512AC5FC764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72FA140-8F78-E524-2C37-2BA3518A4A9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0F79A4A-E631-B254-82A4-596A2DBEBF9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F12DFB6-8DC0-9711-7064-9EB1568C7D6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826665CC-2FA7-CF16-F6B1-4438E01BC54E}"/>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926CA14-F8DE-88DD-B0BD-3C49076BCFD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1E73720-95C3-1675-79A5-EBFAA3DCB26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0EEDE83-2602-4C4E-B2DB-932EC71C0F4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718B1B14-3ECE-5365-E284-6621B85A9E07}"/>
              </a:ext>
            </a:extLst>
          </p:cNvPr>
          <p:cNvSpPr txBox="1"/>
          <p:nvPr/>
        </p:nvSpPr>
        <p:spPr>
          <a:xfrm>
            <a:off x="1992588" y="2757169"/>
            <a:ext cx="10428012" cy="4512261"/>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3. Visual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Dreams &amp; Visions — Daniel 1–6 &amp; 7–12</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Theophany (Ex 3; 19)</a:t>
            </a:r>
          </a:p>
          <a:p>
            <a:pPr marL="1485900" lvl="2" indent="-571500" algn="just">
              <a:lnSpc>
                <a:spcPct val="150000"/>
              </a:lnSpc>
              <a:spcBef>
                <a:spcPct val="0"/>
              </a:spcBef>
              <a:buFont typeface="Arial" panose="020B0604020202020204" pitchFamily="34" charset="0"/>
              <a:buChar char="•"/>
            </a:pPr>
            <a:r>
              <a:rPr lang="en-US" sz="3999" dirty="0">
                <a:solidFill>
                  <a:srgbClr val="F7FBFF"/>
                </a:solidFill>
                <a:latin typeface="Gilroy"/>
                <a:ea typeface="Gilroy"/>
                <a:cs typeface="Gilroy"/>
                <a:sym typeface="Gilroy"/>
              </a:rPr>
              <a:t>Christophany (Gen 18;Judg 13)</a:t>
            </a:r>
          </a:p>
          <a:p>
            <a:pPr marL="571500" indent="-571500" algn="just">
              <a:lnSpc>
                <a:spcPct val="150000"/>
              </a:lnSpc>
              <a:spcBef>
                <a:spcPct val="0"/>
              </a:spcBef>
              <a:buFontTx/>
              <a:buChar char="-"/>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2278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E5AF-D11A-8286-0406-A62C0B9CFD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DD277F-911D-2CFF-B8C5-BAC534D082C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1FB1641-B092-8ACE-0540-95BD7683333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3C53F02-9320-AE7F-2646-B01370093E3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73F8723-DFAA-D634-54CC-361AD9CFED1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8F4C46B3-B9E0-D7A2-EFC3-C39527AC02F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sp>
        <p:nvSpPr>
          <p:cNvPr id="10" name="TextBox 10">
            <a:extLst>
              <a:ext uri="{FF2B5EF4-FFF2-40B4-BE49-F238E27FC236}">
                <a16:creationId xmlns:a16="http://schemas.microsoft.com/office/drawing/2014/main" id="{E1DBCE43-91B1-2CF8-3D73-4537EC0FF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Progressive Revelation</a:t>
            </a:r>
          </a:p>
        </p:txBody>
      </p:sp>
      <p:sp>
        <p:nvSpPr>
          <p:cNvPr id="11" name="TextBox 11">
            <a:extLst>
              <a:ext uri="{FF2B5EF4-FFF2-40B4-BE49-F238E27FC236}">
                <a16:creationId xmlns:a16="http://schemas.microsoft.com/office/drawing/2014/main" id="{0100D5B0-8BEC-C2AC-3671-2ADFDCCF3B7F}"/>
              </a:ext>
            </a:extLst>
          </p:cNvPr>
          <p:cNvSpPr txBox="1"/>
          <p:nvPr/>
        </p:nvSpPr>
        <p:spPr>
          <a:xfrm>
            <a:off x="1352549" y="2668168"/>
            <a:ext cx="16350241" cy="6411114"/>
          </a:xfrm>
          <a:prstGeom prst="rect">
            <a:avLst/>
          </a:prstGeom>
        </p:spPr>
        <p:txBody>
          <a:bodyPr wrap="square" lIns="0" tIns="0" rIns="0" bIns="0" rtlCol="0" anchor="t">
            <a:spAutoFit/>
          </a:bodyPr>
          <a:lstStyle/>
          <a:p>
            <a:pPr algn="just">
              <a:lnSpc>
                <a:spcPts val="5599"/>
              </a:lnSpc>
              <a:spcBef>
                <a:spcPct val="0"/>
              </a:spcBef>
            </a:pPr>
            <a:r>
              <a:rPr lang="en-US" sz="4200" dirty="0">
                <a:solidFill>
                  <a:srgbClr val="F7FBFF"/>
                </a:solidFill>
                <a:latin typeface="Gilroy"/>
                <a:ea typeface="Gilroy"/>
                <a:cs typeface="Gilroy"/>
                <a:sym typeface="Gilroy"/>
              </a:rPr>
              <a:t>“God has not revealed himself comprehensively at any one stage in history or in any one event. Revelation is a series of divine disclosures, each of which builds upon and unpacks or unfolds that which preceded it… This contrast between the incomplete and complete, between the partial and the full, is not a contrast between false and true, inaccurate and accurate, but a contrast between shadow and substance, between type and antitype, between promise and fulfilment”.</a:t>
            </a:r>
          </a:p>
          <a:p>
            <a:pPr algn="just">
              <a:lnSpc>
                <a:spcPts val="5599"/>
              </a:lnSpc>
              <a:spcBef>
                <a:spcPct val="0"/>
              </a:spcBef>
            </a:pPr>
            <a:r>
              <a:rPr lang="en-US" sz="3999" dirty="0">
                <a:solidFill>
                  <a:srgbClr val="F7FBFF"/>
                </a:solidFill>
                <a:latin typeface="Gilroy"/>
                <a:ea typeface="Gilroy"/>
                <a:cs typeface="Gilroy"/>
                <a:sym typeface="Gilroy"/>
              </a:rPr>
              <a:t>														— Sam Storms</a:t>
            </a:r>
          </a:p>
        </p:txBody>
      </p:sp>
    </p:spTree>
    <p:extLst>
      <p:ext uri="{BB962C8B-B14F-4D97-AF65-F5344CB8AC3E}">
        <p14:creationId xmlns:p14="http://schemas.microsoft.com/office/powerpoint/2010/main" val="376204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C3F6-F8E9-7FA1-1F2F-7B99BBC2D2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581BD6-9526-EEF1-BDB1-AEE9EB95EA9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915DA24-C514-A381-827D-121E88DE8B9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B34618D-F322-E9CA-28D2-2413A7A425F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27D62A7-CF5A-D33F-6387-E7D55CD3993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82E7D9F-87FB-7BF6-0FA7-65F2F2ADA58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58BD0F3-E6D4-CAA1-1EA0-C82558C01F3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5FD5E51-D29E-3E31-FABD-7496F2164C6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FD1EE271-FAD9-9AF3-B0A9-AC07F7C2C1E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10CC4D2-A775-7D08-314C-A6D80C5A55FD}"/>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Jesus</a:t>
            </a:r>
          </a:p>
        </p:txBody>
      </p:sp>
    </p:spTree>
    <p:extLst>
      <p:ext uri="{BB962C8B-B14F-4D97-AF65-F5344CB8AC3E}">
        <p14:creationId xmlns:p14="http://schemas.microsoft.com/office/powerpoint/2010/main" val="1097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29714-3ECD-69A0-A09C-F5F88135D0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8D07D0-9978-5FBD-E177-4A75EBC3EC0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D8BFC94E-D249-B7E3-8B7D-97DFCCFBA717}"/>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9797BA1D-7ABC-24CB-29D1-C2AED0FA6A6D}"/>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CDACEBDF-6E21-9F05-20C5-56227AA40EE4}"/>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C3D894B0-DCB5-2CE7-84E7-60A643058E1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446D9A17-A621-971E-219D-BD3054AE05E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AEC7FEB3-BDB4-A27A-29F3-B5743E5024DB}"/>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56202F39-DCF1-F628-A93B-E0E79151455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49DA4275-B3BF-083F-FA19-F263714F164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959B8167-91C5-8726-F25E-9C5290DC8603}"/>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7872E079-A37B-9F05-C670-B55C2EA9026D}"/>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97AD6449-6483-E5F5-490A-8531BD019A28}"/>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3673B868-2D39-C79D-D536-876E5F37536B}"/>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Hebrews 1:1–2</a:t>
            </a:r>
          </a:p>
        </p:txBody>
      </p:sp>
      <p:sp>
        <p:nvSpPr>
          <p:cNvPr id="15" name="TextBox 15">
            <a:extLst>
              <a:ext uri="{FF2B5EF4-FFF2-40B4-BE49-F238E27FC236}">
                <a16:creationId xmlns:a16="http://schemas.microsoft.com/office/drawing/2014/main" id="{14BD4A54-B8EB-CF09-91D9-09654E44D26D}"/>
              </a:ext>
            </a:extLst>
          </p:cNvPr>
          <p:cNvSpPr txBox="1"/>
          <p:nvPr/>
        </p:nvSpPr>
        <p:spPr>
          <a:xfrm>
            <a:off x="3813884" y="1640857"/>
            <a:ext cx="10793132" cy="5706049"/>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Long ago, at many times and in many ways, God spoke to our fathers by the prophets, </a:t>
            </a:r>
          </a:p>
          <a:p>
            <a:pPr algn="ctr">
              <a:lnSpc>
                <a:spcPct val="150000"/>
              </a:lnSpc>
              <a:spcBef>
                <a:spcPct val="0"/>
              </a:spcBef>
            </a:pPr>
            <a:r>
              <a:rPr lang="en-US" sz="4200" dirty="0">
                <a:solidFill>
                  <a:srgbClr val="000000"/>
                </a:solidFill>
                <a:latin typeface="Gilroy"/>
                <a:ea typeface="Gilroy"/>
                <a:cs typeface="Gilroy"/>
                <a:sym typeface="Gilroy"/>
              </a:rPr>
              <a:t>but in these last days he has spoken to us by his Son, whom he appointed the heir of all things, through whom also he created the world.</a:t>
            </a:r>
          </a:p>
        </p:txBody>
      </p:sp>
      <p:sp>
        <p:nvSpPr>
          <p:cNvPr id="16" name="Freeform 16">
            <a:extLst>
              <a:ext uri="{FF2B5EF4-FFF2-40B4-BE49-F238E27FC236}">
                <a16:creationId xmlns:a16="http://schemas.microsoft.com/office/drawing/2014/main" id="{C3B7A52C-52DB-3EEC-1D45-BD1C77CE8B16}"/>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DF916726-E997-25AE-E23F-77BD6DCF5CC1}"/>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93499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044-8610-EF08-195F-7B0F351CED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39CE13-4CBA-F7BD-08E2-26AFD55484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80F5FF2C-EE94-F04F-BBA3-C8272D771B50}"/>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F0C5DA73-0CB3-A653-3251-1E14361A34F3}"/>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9B7C989B-4875-E40C-A9B4-205F08ECB3CB}"/>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E0E38600-2487-2ABF-14E0-52F3B9309D8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F4453C97-73A9-C847-B5E3-97B61F40C3B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484A9778-3E0C-3C8D-EA96-49EEBD478E20}"/>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123F3277-4894-F80C-3CA7-505A6FBD19E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05E26B28-1FB9-DF46-398D-3620B832FAB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729D72D5-9571-ADBE-746C-C5314FADB98D}"/>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7A93CC58-2362-17B3-A6A6-1736E8362112}"/>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86725BA4-60F9-92E0-FC27-6ACA34E5660F}"/>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16D67C79-212F-D33A-BF6B-9CAD02703F70}"/>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Paul Jewett</a:t>
            </a:r>
          </a:p>
        </p:txBody>
      </p:sp>
      <p:sp>
        <p:nvSpPr>
          <p:cNvPr id="15" name="TextBox 15">
            <a:extLst>
              <a:ext uri="{FF2B5EF4-FFF2-40B4-BE49-F238E27FC236}">
                <a16:creationId xmlns:a16="http://schemas.microsoft.com/office/drawing/2014/main" id="{3E2A62EE-68E3-9E8E-4FEA-7DF001C6979A}"/>
              </a:ext>
            </a:extLst>
          </p:cNvPr>
          <p:cNvSpPr txBox="1"/>
          <p:nvPr/>
        </p:nvSpPr>
        <p:spPr>
          <a:xfrm>
            <a:off x="3747434" y="2723667"/>
            <a:ext cx="10793132" cy="2799869"/>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 incarnation is that event </a:t>
            </a:r>
          </a:p>
          <a:p>
            <a:pPr algn="ctr">
              <a:lnSpc>
                <a:spcPct val="150000"/>
              </a:lnSpc>
              <a:spcBef>
                <a:spcPct val="0"/>
              </a:spcBef>
            </a:pPr>
            <a:r>
              <a:rPr lang="en-US" sz="4200" dirty="0">
                <a:solidFill>
                  <a:srgbClr val="000000"/>
                </a:solidFill>
                <a:latin typeface="Gilroy"/>
                <a:ea typeface="Gilroy"/>
                <a:cs typeface="Gilroy"/>
                <a:sym typeface="Gilroy"/>
              </a:rPr>
              <a:t>in history which gathers up </a:t>
            </a:r>
          </a:p>
          <a:p>
            <a:pPr algn="ctr">
              <a:lnSpc>
                <a:spcPct val="150000"/>
              </a:lnSpc>
              <a:spcBef>
                <a:spcPct val="0"/>
              </a:spcBef>
            </a:pPr>
            <a:r>
              <a:rPr lang="en-US" sz="4200" dirty="0">
                <a:solidFill>
                  <a:srgbClr val="000000"/>
                </a:solidFill>
                <a:latin typeface="Gilroy"/>
                <a:ea typeface="Gilroy"/>
                <a:cs typeface="Gilroy"/>
                <a:sym typeface="Gilroy"/>
              </a:rPr>
              <a:t>all other revelation into itself.</a:t>
            </a:r>
          </a:p>
        </p:txBody>
      </p:sp>
      <p:sp>
        <p:nvSpPr>
          <p:cNvPr id="16" name="Freeform 16">
            <a:extLst>
              <a:ext uri="{FF2B5EF4-FFF2-40B4-BE49-F238E27FC236}">
                <a16:creationId xmlns:a16="http://schemas.microsoft.com/office/drawing/2014/main" id="{5D0EBD57-9E73-9929-A9CA-3DA46F4927BD}"/>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ED4CC880-86E2-25FC-CAD2-4AB158236A4A}"/>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21834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EFDFF-1AD4-D2C2-9DA1-FB9163FE63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170B0D-9D33-99F6-6384-B054323E360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4576979-3959-CE3F-971B-C0F48EFD2FA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1879549-929B-A14E-4778-C98BBBA6B7E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55569E7-8496-55DF-4243-88903135B7C2}"/>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1DCA403-D6A0-0688-15A1-193A7338F3A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7BC2230-DFC9-5138-3D03-F853487C6A1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0E1471E-39D6-4BFD-5B11-49486CA8AFC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F819EC53-E3B8-46DB-2E59-809A68EF729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1A158AF-48F6-B0EB-8131-FA6E6BBA041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Jesus</a:t>
            </a:r>
          </a:p>
        </p:txBody>
      </p:sp>
      <p:sp>
        <p:nvSpPr>
          <p:cNvPr id="12" name="TextBox 11">
            <a:extLst>
              <a:ext uri="{FF2B5EF4-FFF2-40B4-BE49-F238E27FC236}">
                <a16:creationId xmlns:a16="http://schemas.microsoft.com/office/drawing/2014/main" id="{99DB8FB3-A96C-1A0C-3B17-2FFE3718813C}"/>
              </a:ext>
            </a:extLst>
          </p:cNvPr>
          <p:cNvSpPr txBox="1"/>
          <p:nvPr/>
        </p:nvSpPr>
        <p:spPr>
          <a:xfrm>
            <a:off x="1992588" y="2757169"/>
            <a:ext cx="10580412" cy="3536353"/>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John 1:14</a:t>
            </a:r>
          </a:p>
          <a:p>
            <a:pPr lvl="1" algn="just">
              <a:lnSpc>
                <a:spcPts val="5599"/>
              </a:lnSpc>
              <a:spcBef>
                <a:spcPct val="0"/>
              </a:spcBef>
            </a:pPr>
            <a:r>
              <a:rPr lang="en-US" sz="3999" dirty="0">
                <a:solidFill>
                  <a:srgbClr val="F7FBFF"/>
                </a:solidFill>
                <a:latin typeface="Gilroy"/>
                <a:ea typeface="Gilroy"/>
                <a:cs typeface="Gilroy"/>
                <a:sym typeface="Gilroy"/>
              </a:rPr>
              <a:t>And the Word became flesh and dwelt among us, and we have seen his glory, </a:t>
            </a:r>
          </a:p>
          <a:p>
            <a:pPr lvl="1" algn="just">
              <a:lnSpc>
                <a:spcPts val="5599"/>
              </a:lnSpc>
              <a:spcBef>
                <a:spcPct val="0"/>
              </a:spcBef>
            </a:pPr>
            <a:r>
              <a:rPr lang="en-US" sz="3999" dirty="0">
                <a:solidFill>
                  <a:srgbClr val="F7FBFF"/>
                </a:solidFill>
                <a:latin typeface="Gilroy"/>
                <a:ea typeface="Gilroy"/>
                <a:cs typeface="Gilroy"/>
                <a:sym typeface="Gilroy"/>
              </a:rPr>
              <a:t>glory as of the only Son from the Father, </a:t>
            </a:r>
          </a:p>
          <a:p>
            <a:pPr lvl="1" algn="just">
              <a:lnSpc>
                <a:spcPts val="5599"/>
              </a:lnSpc>
              <a:spcBef>
                <a:spcPct val="0"/>
              </a:spcBef>
            </a:pPr>
            <a:r>
              <a:rPr lang="en-US" sz="3999" dirty="0">
                <a:solidFill>
                  <a:srgbClr val="F7FBFF"/>
                </a:solidFill>
                <a:latin typeface="Gilroy"/>
                <a:ea typeface="Gilroy"/>
                <a:cs typeface="Gilroy"/>
                <a:sym typeface="Gilroy"/>
              </a:rPr>
              <a:t>full of grace and truth</a:t>
            </a:r>
          </a:p>
        </p:txBody>
      </p:sp>
    </p:spTree>
    <p:extLst>
      <p:ext uri="{BB962C8B-B14F-4D97-AF65-F5344CB8AC3E}">
        <p14:creationId xmlns:p14="http://schemas.microsoft.com/office/powerpoint/2010/main" val="428021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A68C-EF43-B77D-CC26-259329D6E2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22003F-E5CF-33B3-18C3-853B32C9A3A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9214DAD-A301-2764-4D3B-4F65491AA52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68136EF-236F-D635-62C8-D34B1B70E0E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D2425492-24D7-373C-5011-2E67D72F04F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BA9D372-3248-B946-D1CF-08EA58A0851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FD0468C5-266C-7817-5FD9-84DD01BC19C9}"/>
              </a:ext>
            </a:extLst>
          </p:cNvPr>
          <p:cNvGrpSpPr/>
          <p:nvPr/>
        </p:nvGrpSpPr>
        <p:grpSpPr>
          <a:xfrm rot="-2700000">
            <a:off x="13494412" y="1876557"/>
            <a:ext cx="10863149" cy="10863149"/>
            <a:chOff x="0" y="0"/>
            <a:chExt cx="2041549" cy="2041549"/>
          </a:xfrm>
        </p:grpSpPr>
        <p:sp>
          <p:nvSpPr>
            <p:cNvPr id="8" name="Freeform 8">
              <a:extLst>
                <a:ext uri="{FF2B5EF4-FFF2-40B4-BE49-F238E27FC236}">
                  <a16:creationId xmlns:a16="http://schemas.microsoft.com/office/drawing/2014/main" id="{D2493C5B-F837-B366-8329-251FC2CAE53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E681B81-72A1-22D6-254A-C48F6E7F702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B7402D1-30F7-F7FB-3900-9F41063EC58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Jesus</a:t>
            </a:r>
          </a:p>
        </p:txBody>
      </p:sp>
      <p:sp>
        <p:nvSpPr>
          <p:cNvPr id="12" name="TextBox 11">
            <a:extLst>
              <a:ext uri="{FF2B5EF4-FFF2-40B4-BE49-F238E27FC236}">
                <a16:creationId xmlns:a16="http://schemas.microsoft.com/office/drawing/2014/main" id="{163A4C7E-768A-5315-0815-BAE92450893E}"/>
              </a:ext>
            </a:extLst>
          </p:cNvPr>
          <p:cNvSpPr txBox="1"/>
          <p:nvPr/>
        </p:nvSpPr>
        <p:spPr>
          <a:xfrm>
            <a:off x="1992588" y="2757169"/>
            <a:ext cx="11571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John 1:18</a:t>
            </a:r>
          </a:p>
          <a:p>
            <a:pPr algn="just">
              <a:lnSpc>
                <a:spcPts val="5599"/>
              </a:lnSpc>
              <a:spcBef>
                <a:spcPct val="0"/>
              </a:spcBef>
            </a:pPr>
            <a:r>
              <a:rPr lang="en-US" sz="3999" dirty="0">
                <a:solidFill>
                  <a:srgbClr val="F7FBFF"/>
                </a:solidFill>
                <a:latin typeface="Gilroy"/>
                <a:ea typeface="Gilroy"/>
                <a:cs typeface="Gilroy"/>
                <a:sym typeface="Gilroy"/>
              </a:rPr>
              <a:t>	No one has ever seen God; </a:t>
            </a:r>
          </a:p>
          <a:p>
            <a:pPr algn="just">
              <a:lnSpc>
                <a:spcPts val="5599"/>
              </a:lnSpc>
              <a:spcBef>
                <a:spcPct val="0"/>
              </a:spcBef>
            </a:pPr>
            <a:r>
              <a:rPr lang="en-US" sz="3999" dirty="0">
                <a:solidFill>
                  <a:srgbClr val="F7FBFF"/>
                </a:solidFill>
                <a:latin typeface="Gilroy"/>
                <a:ea typeface="Gilroy"/>
                <a:cs typeface="Gilroy"/>
                <a:sym typeface="Gilroy"/>
              </a:rPr>
              <a:t>	God the only Son, who is at the Father's side,</a:t>
            </a:r>
          </a:p>
          <a:p>
            <a:pPr algn="just">
              <a:lnSpc>
                <a:spcPts val="5599"/>
              </a:lnSpc>
              <a:spcBef>
                <a:spcPct val="0"/>
              </a:spcBef>
            </a:pPr>
            <a:r>
              <a:rPr lang="en-US" sz="3999" dirty="0">
                <a:solidFill>
                  <a:srgbClr val="F7FBFF"/>
                </a:solidFill>
                <a:latin typeface="Gilroy"/>
                <a:ea typeface="Gilroy"/>
                <a:cs typeface="Gilroy"/>
                <a:sym typeface="Gilroy"/>
              </a:rPr>
              <a:t>	he has made him know</a:t>
            </a:r>
          </a:p>
        </p:txBody>
      </p:sp>
    </p:spTree>
    <p:extLst>
      <p:ext uri="{BB962C8B-B14F-4D97-AF65-F5344CB8AC3E}">
        <p14:creationId xmlns:p14="http://schemas.microsoft.com/office/powerpoint/2010/main" val="113600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B8F9-3C61-278E-AD1E-6A8F946C8C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9256FD-845A-D243-2BAF-2AC72593456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74EE5C4-67B3-B8BD-3DB0-77DC07D89DC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DA572DC-C5AA-C59B-6783-A9CF408669A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2CB7C71-9F5A-BABD-EF2E-3C6A7DF21BA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85E73AC-878A-B2F9-EF8E-EB9A14D1EAE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1307C0C-A7B5-1231-C03A-FC309F10FB5A}"/>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F77B8D2-D028-2E98-F2BB-A8DF4D25CDA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674DFA6-2BCA-C4E5-3665-69531A3397C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CA4B271-117F-FBA5-B2AD-FB648E450B9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910003A2-B5F5-EE5D-1977-7EFF83F43290}"/>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What does Jesus reveal about God?</a:t>
            </a:r>
          </a:p>
        </p:txBody>
      </p:sp>
    </p:spTree>
    <p:extLst>
      <p:ext uri="{BB962C8B-B14F-4D97-AF65-F5344CB8AC3E}">
        <p14:creationId xmlns:p14="http://schemas.microsoft.com/office/powerpoint/2010/main" val="145366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90CA-97F0-FA22-5FFB-91019BB1DF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7FC9FF-7477-CFA3-5E26-17BFB3F9F2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1758346-90B6-66ED-4D14-82A180AB2C3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3FF47B8-AE0D-E1B3-05E4-3CD0495DE22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89FAEC2-54CF-FA23-12BA-C566807BB03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B7DEEC7-024E-218A-94FE-757B4AB5F34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B234080-F45F-2768-92B0-87D4D323470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F671CFF-5C7C-E804-2A1E-501DBF6D23A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0491311-C55B-A435-0F32-87A47AEF9F9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662C5F7-78FE-DF8C-0202-D2182709FAC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Three Types of Revelation </a:t>
            </a:r>
          </a:p>
        </p:txBody>
      </p:sp>
      <p:sp>
        <p:nvSpPr>
          <p:cNvPr id="11" name="TextBox 11">
            <a:extLst>
              <a:ext uri="{FF2B5EF4-FFF2-40B4-BE49-F238E27FC236}">
                <a16:creationId xmlns:a16="http://schemas.microsoft.com/office/drawing/2014/main" id="{4E4EC9C5-193F-9B57-A53E-C78DD78B39D0}"/>
              </a:ext>
            </a:extLst>
          </p:cNvPr>
          <p:cNvSpPr txBox="1"/>
          <p:nvPr/>
        </p:nvSpPr>
        <p:spPr>
          <a:xfrm>
            <a:off x="1992588" y="2757169"/>
            <a:ext cx="10428012" cy="3538533"/>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General Revelation </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2. Special Revelation</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3. Holy Spirit Applied Revelation</a:t>
            </a:r>
          </a:p>
        </p:txBody>
      </p:sp>
    </p:spTree>
    <p:extLst>
      <p:ext uri="{BB962C8B-B14F-4D97-AF65-F5344CB8AC3E}">
        <p14:creationId xmlns:p14="http://schemas.microsoft.com/office/powerpoint/2010/main" val="248477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E720-137D-FE95-FE79-BD69C01C77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B85821-300A-64ED-DDE6-2FF3563FE8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06AD192-FC9E-4275-2F9B-63ECB846054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A1605B6-2FCB-DD1F-22EF-AE116336007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D47B28C-87F2-F3D4-F0BA-05E3639CE2A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4688C69-B5F3-4B29-650C-4D04F8C0572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18F0EE23-34A5-D023-FA63-D3DB853EFD1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86E7009-4026-F588-80C8-7AA3C1C802B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5A717CA-B9FB-CF00-F457-077AC1A22C6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CA69355-4C25-73B8-4286-976F1B27A41C}"/>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Tree>
    <p:extLst>
      <p:ext uri="{BB962C8B-B14F-4D97-AF65-F5344CB8AC3E}">
        <p14:creationId xmlns:p14="http://schemas.microsoft.com/office/powerpoint/2010/main" val="88278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F377-8E63-3D21-4892-7C06171B35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C0A10F-EBDD-147A-CD6F-1573038FDD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9FF9140-E5B4-B016-2413-0BE767680C04}"/>
              </a:ext>
            </a:extLst>
          </p:cNvPr>
          <p:cNvGrpSpPr/>
          <p:nvPr/>
        </p:nvGrpSpPr>
        <p:grpSpPr>
          <a:xfrm>
            <a:off x="1028700" y="1028700"/>
            <a:ext cx="16997941" cy="8305800"/>
            <a:chOff x="0" y="0"/>
            <a:chExt cx="4476824" cy="2167467"/>
          </a:xfrm>
        </p:grpSpPr>
        <p:sp>
          <p:nvSpPr>
            <p:cNvPr id="4" name="Freeform 4">
              <a:extLst>
                <a:ext uri="{FF2B5EF4-FFF2-40B4-BE49-F238E27FC236}">
                  <a16:creationId xmlns:a16="http://schemas.microsoft.com/office/drawing/2014/main" id="{4D04B02F-C7E3-6ABA-116A-390C49FFC68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DB355424-18F7-1933-3B9F-411CB650253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727C875-7A6D-B1C2-FB5D-233D94F8E414}"/>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sp>
        <p:nvSpPr>
          <p:cNvPr id="10" name="TextBox 10">
            <a:extLst>
              <a:ext uri="{FF2B5EF4-FFF2-40B4-BE49-F238E27FC236}">
                <a16:creationId xmlns:a16="http://schemas.microsoft.com/office/drawing/2014/main" id="{48EFE5DB-DAC8-3F39-B06C-46999CCD1647}"/>
              </a:ext>
            </a:extLst>
          </p:cNvPr>
          <p:cNvSpPr txBox="1"/>
          <p:nvPr/>
        </p:nvSpPr>
        <p:spPr>
          <a:xfrm>
            <a:off x="1992588" y="1445644"/>
            <a:ext cx="14009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London Baptist Confession (Para 1)</a:t>
            </a:r>
          </a:p>
        </p:txBody>
      </p:sp>
      <p:sp>
        <p:nvSpPr>
          <p:cNvPr id="11" name="TextBox 11">
            <a:extLst>
              <a:ext uri="{FF2B5EF4-FFF2-40B4-BE49-F238E27FC236}">
                <a16:creationId xmlns:a16="http://schemas.microsoft.com/office/drawing/2014/main" id="{62C10AF1-C5BE-410B-7C38-18533C5E5E66}"/>
              </a:ext>
            </a:extLst>
          </p:cNvPr>
          <p:cNvSpPr txBox="1"/>
          <p:nvPr/>
        </p:nvSpPr>
        <p:spPr>
          <a:xfrm>
            <a:off x="1352549" y="2668168"/>
            <a:ext cx="16350241" cy="7126118"/>
          </a:xfrm>
          <a:prstGeom prst="rect">
            <a:avLst/>
          </a:prstGeom>
        </p:spPr>
        <p:txBody>
          <a:bodyPr wrap="square" lIns="0" tIns="0" rIns="0" bIns="0" rtlCol="0" anchor="t">
            <a:spAutoFit/>
          </a:bodyPr>
          <a:lstStyle/>
          <a:p>
            <a:pPr algn="just">
              <a:lnSpc>
                <a:spcPts val="5599"/>
              </a:lnSpc>
              <a:spcBef>
                <a:spcPct val="0"/>
              </a:spcBef>
            </a:pPr>
            <a:r>
              <a:rPr lang="en-US" sz="3900" dirty="0">
                <a:solidFill>
                  <a:srgbClr val="F7FBFF"/>
                </a:solidFill>
                <a:latin typeface="Gilroy"/>
                <a:ea typeface="Gilroy"/>
                <a:cs typeface="Gilroy"/>
                <a:sym typeface="Gilroy"/>
              </a:rPr>
              <a:t>“Although the light of nature, and the works of creation and providence do so far manifest the goodness, wisdom, and power of God, as to leave men inexcusable; yet they are not sufficient to give that knowledge of God and His will which is necessary unto salvation. </a:t>
            </a:r>
            <a:endParaRPr lang="en-US" sz="800" dirty="0">
              <a:solidFill>
                <a:srgbClr val="F7FBFF"/>
              </a:solidFill>
              <a:latin typeface="Gilroy"/>
              <a:ea typeface="Gilroy"/>
              <a:cs typeface="Gilroy"/>
              <a:sym typeface="Gilroy"/>
            </a:endParaRPr>
          </a:p>
          <a:p>
            <a:pPr algn="just">
              <a:lnSpc>
                <a:spcPts val="5599"/>
              </a:lnSpc>
              <a:spcBef>
                <a:spcPct val="0"/>
              </a:spcBef>
            </a:pPr>
            <a:r>
              <a:rPr lang="en-US" sz="3900" dirty="0">
                <a:solidFill>
                  <a:srgbClr val="F7FBFF"/>
                </a:solidFill>
                <a:latin typeface="Gilroy"/>
                <a:ea typeface="Gilroy"/>
                <a:cs typeface="Gilroy"/>
                <a:sym typeface="Gilroy"/>
              </a:rPr>
              <a:t>	Therefore it pleased the Lord at sundry times and in diversified manners to reveal Himself… and afterward for the better preserving and propagating of the truth… to commit the same wholly unto writing; which makes the Holy Scriptures to be most necessary, those former ways of God's revealing His will unto His people being now completed”. 										</a:t>
            </a:r>
          </a:p>
        </p:txBody>
      </p:sp>
    </p:spTree>
    <p:extLst>
      <p:ext uri="{BB962C8B-B14F-4D97-AF65-F5344CB8AC3E}">
        <p14:creationId xmlns:p14="http://schemas.microsoft.com/office/powerpoint/2010/main" val="293872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1DE05-3AAA-B508-388D-5DB19344576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938C13-3D24-0DB5-8DC9-335D9A4C77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09A74C3A-E645-74BC-B451-887B7603FDB8}"/>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D94130B7-A828-38A5-C685-152CD7ACA901}"/>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777277B9-C788-7365-6A84-B98F050A65F4}"/>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BBEE0895-A3A1-3EA2-8608-ECEFA84B2A3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9B146BA6-8002-5CA6-7F2D-A2899DF74EC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19BB7041-B8E4-2D45-D8E0-8209EBE2CFE3}"/>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CFE43900-D58D-4498-9C73-822F23B6223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2CC05A71-EBFE-F0F4-D18D-AFCA3BA2958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6DBBF54A-56AB-9A8D-4A0C-7ABAEE9B12F4}"/>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9FC36EEE-4F7D-A12A-8AA0-B9B2AE3DD7F8}"/>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C4A2EF93-4B68-FA65-4A40-677242D1885F}"/>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C5D0DFE5-D2A3-F230-2598-B4460D54F4E0}"/>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Louis Berkhof</a:t>
            </a:r>
          </a:p>
        </p:txBody>
      </p:sp>
      <p:sp>
        <p:nvSpPr>
          <p:cNvPr id="15" name="TextBox 15">
            <a:extLst>
              <a:ext uri="{FF2B5EF4-FFF2-40B4-BE49-F238E27FC236}">
                <a16:creationId xmlns:a16="http://schemas.microsoft.com/office/drawing/2014/main" id="{52A39588-B590-0E27-5197-110A7527FB40}"/>
              </a:ext>
            </a:extLst>
          </p:cNvPr>
          <p:cNvSpPr txBox="1"/>
          <p:nvPr/>
        </p:nvSpPr>
        <p:spPr>
          <a:xfrm>
            <a:off x="3813884" y="1640857"/>
            <a:ext cx="11273716"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 special revelation of God was given permanent form in Scripture… </a:t>
            </a:r>
          </a:p>
          <a:p>
            <a:pPr algn="ctr">
              <a:lnSpc>
                <a:spcPct val="150000"/>
              </a:lnSpc>
              <a:spcBef>
                <a:spcPct val="0"/>
              </a:spcBef>
            </a:pPr>
            <a:r>
              <a:rPr lang="en-US" sz="4200" dirty="0">
                <a:solidFill>
                  <a:srgbClr val="000000"/>
                </a:solidFill>
                <a:latin typeface="Gilroy"/>
                <a:ea typeface="Gilroy"/>
                <a:cs typeface="Gilroy"/>
                <a:sym typeface="Gilroy"/>
              </a:rPr>
              <a:t>Therefore God provided for its </a:t>
            </a:r>
            <a:r>
              <a:rPr lang="en-US" sz="4200" dirty="0" err="1">
                <a:solidFill>
                  <a:srgbClr val="000000"/>
                </a:solidFill>
                <a:latin typeface="Gilroy"/>
                <a:ea typeface="Gilroy"/>
                <a:cs typeface="Gilroy"/>
                <a:sym typeface="Gilroy"/>
              </a:rPr>
              <a:t>inscripturation</a:t>
            </a:r>
            <a:r>
              <a:rPr lang="en-US" sz="4200" dirty="0">
                <a:solidFill>
                  <a:srgbClr val="000000"/>
                </a:solidFill>
                <a:latin typeface="Gilroy"/>
                <a:ea typeface="Gilroy"/>
                <a:cs typeface="Gilroy"/>
                <a:sym typeface="Gilroy"/>
              </a:rPr>
              <a:t>, so that His revelation now comes to us, </a:t>
            </a:r>
          </a:p>
          <a:p>
            <a:pPr algn="ctr">
              <a:lnSpc>
                <a:spcPct val="150000"/>
              </a:lnSpc>
              <a:spcBef>
                <a:spcPct val="0"/>
              </a:spcBef>
            </a:pPr>
            <a:r>
              <a:rPr lang="en-US" sz="4200" dirty="0">
                <a:solidFill>
                  <a:srgbClr val="000000"/>
                </a:solidFill>
                <a:latin typeface="Gilroy"/>
                <a:ea typeface="Gilroy"/>
                <a:cs typeface="Gilroy"/>
                <a:sym typeface="Gilroy"/>
              </a:rPr>
              <a:t>not in the form of deeds and events, </a:t>
            </a:r>
          </a:p>
          <a:p>
            <a:pPr algn="ctr">
              <a:lnSpc>
                <a:spcPct val="150000"/>
              </a:lnSpc>
              <a:spcBef>
                <a:spcPct val="0"/>
              </a:spcBef>
            </a:pPr>
            <a:r>
              <a:rPr lang="en-US" sz="4200" dirty="0">
                <a:solidFill>
                  <a:srgbClr val="000000"/>
                </a:solidFill>
                <a:latin typeface="Gilroy"/>
                <a:ea typeface="Gilroy"/>
                <a:cs typeface="Gilroy"/>
                <a:sym typeface="Gilroy"/>
              </a:rPr>
              <a:t>but as a description of these </a:t>
            </a:r>
          </a:p>
        </p:txBody>
      </p:sp>
      <p:sp>
        <p:nvSpPr>
          <p:cNvPr id="16" name="Freeform 16">
            <a:extLst>
              <a:ext uri="{FF2B5EF4-FFF2-40B4-BE49-F238E27FC236}">
                <a16:creationId xmlns:a16="http://schemas.microsoft.com/office/drawing/2014/main" id="{938A6C57-52E9-BF65-A7C9-4976A9ECA58A}"/>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F7648188-898A-3978-7588-455C4857FF3A}"/>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406467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CD4CC-237E-71DE-8590-4A9C4C155132}"/>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D5C94325-7943-6413-67B7-2A01569944D8}"/>
              </a:ext>
            </a:extLst>
          </p:cNvPr>
          <p:cNvSpPr txBox="1"/>
          <p:nvPr/>
        </p:nvSpPr>
        <p:spPr>
          <a:xfrm>
            <a:off x="3493724" y="687997"/>
            <a:ext cx="11300553" cy="8863499"/>
          </a:xfrm>
          <a:prstGeom prst="rect">
            <a:avLst/>
          </a:prstGeom>
        </p:spPr>
        <p:txBody>
          <a:bodyPr lIns="50800" tIns="50800" rIns="50800" bIns="50800" rtlCol="0" anchor="ctr"/>
          <a:lstStyle/>
          <a:p>
            <a:pPr algn="ctr">
              <a:lnSpc>
                <a:spcPts val="2659"/>
              </a:lnSpc>
              <a:spcBef>
                <a:spcPct val="0"/>
              </a:spcBef>
            </a:pPr>
            <a:endParaRPr/>
          </a:p>
        </p:txBody>
      </p:sp>
      <p:pic>
        <p:nvPicPr>
          <p:cNvPr id="22" name="Picture 21" descr="A diagram of a bible&#10;&#10;AI-generated content may be incorrect.">
            <a:extLst>
              <a:ext uri="{FF2B5EF4-FFF2-40B4-BE49-F238E27FC236}">
                <a16:creationId xmlns:a16="http://schemas.microsoft.com/office/drawing/2014/main" id="{20472339-AAEA-4F70-4F9F-A37F51117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 y="0"/>
            <a:ext cx="18298626" cy="10287000"/>
          </a:xfrm>
          <a:prstGeom prst="rect">
            <a:avLst/>
          </a:prstGeom>
        </p:spPr>
      </p:pic>
    </p:spTree>
    <p:extLst>
      <p:ext uri="{BB962C8B-B14F-4D97-AF65-F5344CB8AC3E}">
        <p14:creationId xmlns:p14="http://schemas.microsoft.com/office/powerpoint/2010/main" val="214126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A5E9E-DE11-4779-E1FE-621FA38F22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2DEE16-23CA-CE75-8ECE-2FD6BAD446B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0CDBA66-A2CA-7F1B-9D37-7152B55141B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FE8C1F0-8633-856C-2A4F-48CDBEEB18F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06E4872-4F34-4C22-CC79-90DB8BE3CC2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4ACC79F-D5CA-5C9B-AFB5-FE72EA80DD8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F71B5094-DFFB-616E-1267-AC62D89AA51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F523C83-AA74-2725-E67D-A2EC8B43C27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8D18A38-0A55-603E-11E1-70AC5202E33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CF85509-64E0-D920-EB97-56D4698B309C}"/>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C7809355-CA18-A47F-2F72-2995ED7C6147}"/>
              </a:ext>
            </a:extLst>
          </p:cNvPr>
          <p:cNvSpPr txBox="1"/>
          <p:nvPr/>
        </p:nvSpPr>
        <p:spPr>
          <a:xfrm>
            <a:off x="1992588" y="2757169"/>
            <a:ext cx="10428012" cy="2665986"/>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Three Important ‘I’s</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Inspired — 2 Tim 3:16–17</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57921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42D2-A0C2-53C0-8158-7383392CEC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F5FDED-E9BD-2E73-793D-50A9959BEDE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FB1F462-2416-684B-1DB7-52E6A5FFF3A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CB02814-A3DB-5CBF-3E87-1E6A1ACB353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A23346F-722B-5534-ED25-D7CD02239B1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EAA66A1-3AA2-25CF-F929-DD89E29603E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1D0746B-FF3B-D612-5F3B-378BFA9B40E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819B1AF-02F0-5A3B-46B8-D9E8C4E6013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CB845B47-0BB9-4628-AD63-FB649A09C2C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857320F-6845-F4B1-347A-6698B072DC2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9DC12C9F-801E-6E8D-3DED-A425C43D6174}"/>
              </a:ext>
            </a:extLst>
          </p:cNvPr>
          <p:cNvSpPr txBox="1"/>
          <p:nvPr/>
        </p:nvSpPr>
        <p:spPr>
          <a:xfrm>
            <a:off x="1992588" y="2757169"/>
            <a:ext cx="10428012" cy="3589124"/>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Three Important ‘I’s</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Inspired — 2 Tim 3:16–17</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Inerrant — Jn 17:17; Prov 30:5</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67198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1C4F-7787-0515-2B5F-F76E7212F6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3E6B26-12CA-A568-060C-2581AA62DA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838B3E4-245C-E255-1102-41628D3D73B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6A5580B-B338-822D-6BC4-D1AEFD36BB5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AE062A0-0031-F335-CAAF-9489A4D0ACB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AC330E6-7C34-384D-21A1-63ECA3BFCD8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6389827-3884-D2B8-25B6-22BE5513508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937EEC6-A124-4E4B-55F8-EABFB66363A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5EE67CB-3471-3369-6AEB-87930D34616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951F125A-D520-23F4-678F-CEDC026B2EDF}"/>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E30BF546-FF39-432E-DD24-32BEF1C6EDA2}"/>
              </a:ext>
            </a:extLst>
          </p:cNvPr>
          <p:cNvSpPr txBox="1"/>
          <p:nvPr/>
        </p:nvSpPr>
        <p:spPr>
          <a:xfrm>
            <a:off x="1992588" y="2757169"/>
            <a:ext cx="10428012" cy="4512261"/>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Three Important ‘I’s</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Inspired — 2 Tim 3:16–17</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Inerrant — Jn 17:17; Prov 30:5</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Infallible — Psalm 19:7–9</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16602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232FFC-D8D4-7353-ECB5-00F4E6945E3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newspaper&#10;&#10;AI-generated content may be incorrect.">
            <a:extLst>
              <a:ext uri="{FF2B5EF4-FFF2-40B4-BE49-F238E27FC236}">
                <a16:creationId xmlns:a16="http://schemas.microsoft.com/office/drawing/2014/main" id="{FC9C3840-8AD8-0A65-2FB0-22254E2393BF}"/>
              </a:ext>
            </a:extLst>
          </p:cNvPr>
          <p:cNvPicPr>
            <a:picLocks noChangeAspect="1"/>
          </p:cNvPicPr>
          <p:nvPr/>
        </p:nvPicPr>
        <p:blipFill>
          <a:blip r:embed="rId3">
            <a:extLst>
              <a:ext uri="{28A0092B-C50C-407E-A947-70E740481C1C}">
                <a14:useLocalDpi xmlns:a14="http://schemas.microsoft.com/office/drawing/2010/main" val="0"/>
              </a:ext>
            </a:extLst>
          </a:blip>
          <a:srcRect b="11084"/>
          <a:stretch>
            <a:fillRect/>
          </a:stretch>
        </p:blipFill>
        <p:spPr>
          <a:xfrm>
            <a:off x="20" y="1923"/>
            <a:ext cx="18287980" cy="10285077"/>
          </a:xfrm>
          <a:prstGeom prst="rect">
            <a:avLst/>
          </a:prstGeom>
        </p:spPr>
      </p:pic>
      <p:sp>
        <p:nvSpPr>
          <p:cNvPr id="11" name="TextBox 11">
            <a:extLst>
              <a:ext uri="{FF2B5EF4-FFF2-40B4-BE49-F238E27FC236}">
                <a16:creationId xmlns:a16="http://schemas.microsoft.com/office/drawing/2014/main" id="{4B90909B-8C2C-897F-4413-3567A2ADF1FB}"/>
              </a:ext>
            </a:extLst>
          </p:cNvPr>
          <p:cNvSpPr txBox="1"/>
          <p:nvPr/>
        </p:nvSpPr>
        <p:spPr>
          <a:xfrm>
            <a:off x="3493724" y="687997"/>
            <a:ext cx="11300553" cy="8863499"/>
          </a:xfrm>
          <a:prstGeom prst="rect">
            <a:avLst/>
          </a:prstGeom>
        </p:spPr>
        <p:txBody>
          <a:bodyPr lIns="50800" tIns="50800" rIns="50800" bIns="50800" rtlCol="0" anchor="ctr"/>
          <a:lstStyle/>
          <a:p>
            <a:pPr algn="ctr">
              <a:lnSpc>
                <a:spcPts val="2659"/>
              </a:lnSpc>
              <a:spcBef>
                <a:spcPct val="0"/>
              </a:spcBef>
            </a:pPr>
            <a:endParaRPr/>
          </a:p>
        </p:txBody>
      </p:sp>
    </p:spTree>
    <p:extLst>
      <p:ext uri="{BB962C8B-B14F-4D97-AF65-F5344CB8AC3E}">
        <p14:creationId xmlns:p14="http://schemas.microsoft.com/office/powerpoint/2010/main" val="482805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65A88-70A7-7B72-F394-E974E775C0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7150AF-6A76-4A5A-0923-0931C08C737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88524D8-8168-D768-FAF1-92F67DC90B4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3B8EA9EE-5604-7CEB-4037-769A425622A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DE0D281-2E69-B396-1B93-614E8D9E2F7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E35349B2-1119-DFAD-441B-B949F25CE28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AD865B8-F2C3-5ECE-53E8-A6B941FE8F98}"/>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E7F8904-E5BE-92A2-F94D-6DC1B5C8671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B7A74D3-79A2-A7A2-C25B-4CA15FAC026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9A650BF-EF2A-4754-D6EA-CCBC2E358E9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E619D2E3-3477-2DAC-EC78-07486F84B718}"/>
              </a:ext>
            </a:extLst>
          </p:cNvPr>
          <p:cNvSpPr txBox="1"/>
          <p:nvPr/>
        </p:nvSpPr>
        <p:spPr>
          <a:xfrm>
            <a:off x="1992588" y="2757169"/>
            <a:ext cx="10428012" cy="2735429"/>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The Bible is…</a:t>
            </a:r>
          </a:p>
          <a:p>
            <a:pPr marL="1028700" lvl="1" indent="-571500" algn="just">
              <a:lnSpc>
                <a:spcPct val="150000"/>
              </a:lnSpc>
              <a:spcBef>
                <a:spcPct val="0"/>
              </a:spcBef>
              <a:buFontTx/>
              <a:buChar char="-"/>
            </a:pPr>
            <a:r>
              <a:rPr lang="en-US" sz="4300" b="1" u="sng" dirty="0">
                <a:solidFill>
                  <a:srgbClr val="F7FBFF"/>
                </a:solidFill>
                <a:latin typeface="Gilroy"/>
                <a:ea typeface="Gilroy"/>
                <a:cs typeface="Gilroy"/>
                <a:sym typeface="Gilroy"/>
              </a:rPr>
              <a:t>Sufficient</a:t>
            </a:r>
            <a:r>
              <a:rPr lang="en-US" sz="3999" dirty="0">
                <a:solidFill>
                  <a:srgbClr val="F7FBFF"/>
                </a:solidFill>
                <a:latin typeface="Gilroy"/>
                <a:ea typeface="Gilroy"/>
                <a:cs typeface="Gilroy"/>
                <a:sym typeface="Gilroy"/>
              </a:rPr>
              <a:t> for life and godliness.</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21858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23003-635A-830E-088C-CC42F89C68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1C631C-1A64-10F2-4FB7-4D51BA3C2C7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0DCDF7A-301F-AB13-3C58-B6DF466730E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E0C6BC6-003B-C87E-16C7-87D7EA01C4B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AEC3E6F-1AD2-7427-8AC1-08A270CEDCF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76422EE-6F0D-CE52-99C7-4B68FE58AD3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8B62D5A-10C4-80B8-7014-87A2C26FCF9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D063EA42-B226-05AF-CE36-0382082FD4A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279344C-0E05-636A-F499-6DC97B79FFC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EE5534CF-0CA1-B2FD-279C-852EDF055E6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258F83CC-3AD6-7C8C-4670-C2708A3A599B}"/>
              </a:ext>
            </a:extLst>
          </p:cNvPr>
          <p:cNvSpPr txBox="1"/>
          <p:nvPr/>
        </p:nvSpPr>
        <p:spPr>
          <a:xfrm>
            <a:off x="1992588" y="2757169"/>
            <a:ext cx="10428012" cy="3728008"/>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The Bible is…</a:t>
            </a:r>
          </a:p>
          <a:p>
            <a:pPr marL="1028700" lvl="1" indent="-571500" algn="just">
              <a:lnSpc>
                <a:spcPct val="150000"/>
              </a:lnSpc>
              <a:spcBef>
                <a:spcPct val="0"/>
              </a:spcBef>
              <a:buFontTx/>
              <a:buChar char="-"/>
            </a:pPr>
            <a:r>
              <a:rPr lang="en-US" sz="4300" b="1" dirty="0">
                <a:solidFill>
                  <a:srgbClr val="F7FBFF"/>
                </a:solidFill>
                <a:latin typeface="Gilroy"/>
                <a:ea typeface="Gilroy"/>
                <a:cs typeface="Gilroy"/>
                <a:sym typeface="Gilroy"/>
              </a:rPr>
              <a:t>Sufficient</a:t>
            </a:r>
            <a:r>
              <a:rPr lang="en-US" sz="3999" dirty="0">
                <a:solidFill>
                  <a:srgbClr val="F7FBFF"/>
                </a:solidFill>
                <a:latin typeface="Gilroy"/>
                <a:ea typeface="Gilroy"/>
                <a:cs typeface="Gilroy"/>
                <a:sym typeface="Gilroy"/>
              </a:rPr>
              <a:t> for life and godliness.</a:t>
            </a:r>
          </a:p>
          <a:p>
            <a:pPr marL="1028700" lvl="1" indent="-571500" algn="just">
              <a:lnSpc>
                <a:spcPct val="150000"/>
              </a:lnSpc>
              <a:spcBef>
                <a:spcPct val="0"/>
              </a:spcBef>
              <a:buFontTx/>
              <a:buChar char="-"/>
            </a:pPr>
            <a:r>
              <a:rPr lang="en-US" sz="4300" b="1" u="sng" dirty="0">
                <a:solidFill>
                  <a:srgbClr val="F7FBFF"/>
                </a:solidFill>
                <a:latin typeface="Gilroy"/>
                <a:ea typeface="Gilroy"/>
                <a:cs typeface="Gilroy"/>
                <a:sym typeface="Gilroy"/>
              </a:rPr>
              <a:t>Clear</a:t>
            </a:r>
            <a:r>
              <a:rPr lang="en-US" sz="3999" dirty="0">
                <a:solidFill>
                  <a:srgbClr val="F7FBFF"/>
                </a:solidFill>
                <a:latin typeface="Gilroy"/>
                <a:ea typeface="Gilroy"/>
                <a:cs typeface="Gilroy"/>
                <a:sym typeface="Gilroy"/>
              </a:rPr>
              <a:t> in all its big ideas.</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11768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2059-231E-270A-3304-032CD08EC1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ABB792-E501-573C-2F67-65ED7928D41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859C300-DA5C-1126-F039-CE1D5A18239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129173F-FEE1-1DF1-77EF-A0A4E8A3746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74B8837-DAE5-ADA0-A31A-F64C322BFB4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6775DE6-0EA6-EA7E-969C-7707AF862FA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72031D1-9BFC-A964-5970-A0A423557E7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079D380-3A0A-BD42-931C-651E94D0C50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99264A8-4E1E-B37A-7F21-EE506EC703C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3EAD786-3CBE-12B6-A93E-657A2283416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3BC3DD08-4C99-C8F1-3405-B06D72AC49AA}"/>
              </a:ext>
            </a:extLst>
          </p:cNvPr>
          <p:cNvSpPr txBox="1"/>
          <p:nvPr/>
        </p:nvSpPr>
        <p:spPr>
          <a:xfrm>
            <a:off x="1992588" y="2757169"/>
            <a:ext cx="10428012" cy="138409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From your knowledge of the Bible, what do you think falls under this type of revelation?</a:t>
            </a:r>
          </a:p>
        </p:txBody>
      </p:sp>
    </p:spTree>
    <p:extLst>
      <p:ext uri="{BB962C8B-B14F-4D97-AF65-F5344CB8AC3E}">
        <p14:creationId xmlns:p14="http://schemas.microsoft.com/office/powerpoint/2010/main" val="274957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5473B-70F7-85C6-AEB6-2C2B656B41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9C3852-0152-DE94-92D9-51FFD7508D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4ABB2BC-76C2-6CE8-F7FC-BF9A970AB1F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EBF6FD3-02FD-7D6A-CD19-6F5B2B87B2A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214144A-F1F3-6A46-8BA8-B0D3FEC5F8D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0EC8A0F-93A1-D11D-3645-301C5143BA63}"/>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5C800D3-A6BE-B9C5-8FCC-5DE27FF7413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3CFC36E-64EE-4BA1-D71D-38974F2D4CE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B7551F1-3E1B-AA8B-6CF2-41CB52FD7B2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E3E7228C-D968-FE5A-B9F8-A676AF0B271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AECCE0C4-F6CD-3E12-303C-D2C3F99EE01B}"/>
              </a:ext>
            </a:extLst>
          </p:cNvPr>
          <p:cNvSpPr txBox="1"/>
          <p:nvPr/>
        </p:nvSpPr>
        <p:spPr>
          <a:xfrm>
            <a:off x="1992588" y="2757169"/>
            <a:ext cx="10428012" cy="4720588"/>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The Bible is…</a:t>
            </a:r>
          </a:p>
          <a:p>
            <a:pPr marL="1028700" lvl="1" indent="-571500" algn="just">
              <a:lnSpc>
                <a:spcPct val="150000"/>
              </a:lnSpc>
              <a:spcBef>
                <a:spcPct val="0"/>
              </a:spcBef>
              <a:buFontTx/>
              <a:buChar char="-"/>
            </a:pPr>
            <a:r>
              <a:rPr lang="en-US" sz="4300" b="1" dirty="0">
                <a:solidFill>
                  <a:srgbClr val="F7FBFF"/>
                </a:solidFill>
                <a:latin typeface="Gilroy"/>
                <a:ea typeface="Gilroy"/>
                <a:cs typeface="Gilroy"/>
                <a:sym typeface="Gilroy"/>
              </a:rPr>
              <a:t>Sufficient</a:t>
            </a:r>
            <a:r>
              <a:rPr lang="en-US" sz="3999" dirty="0">
                <a:solidFill>
                  <a:srgbClr val="F7FBFF"/>
                </a:solidFill>
                <a:latin typeface="Gilroy"/>
                <a:ea typeface="Gilroy"/>
                <a:cs typeface="Gilroy"/>
                <a:sym typeface="Gilroy"/>
              </a:rPr>
              <a:t> for life and godliness.</a:t>
            </a:r>
          </a:p>
          <a:p>
            <a:pPr marL="1028700" lvl="1" indent="-571500" algn="just">
              <a:lnSpc>
                <a:spcPct val="150000"/>
              </a:lnSpc>
              <a:spcBef>
                <a:spcPct val="0"/>
              </a:spcBef>
              <a:buFontTx/>
              <a:buChar char="-"/>
            </a:pPr>
            <a:r>
              <a:rPr lang="en-US" sz="4300" b="1" dirty="0">
                <a:solidFill>
                  <a:srgbClr val="F7FBFF"/>
                </a:solidFill>
                <a:latin typeface="Gilroy"/>
                <a:ea typeface="Gilroy"/>
                <a:cs typeface="Gilroy"/>
                <a:sym typeface="Gilroy"/>
              </a:rPr>
              <a:t>Clear</a:t>
            </a:r>
            <a:r>
              <a:rPr lang="en-US" sz="3999" dirty="0">
                <a:solidFill>
                  <a:srgbClr val="F7FBFF"/>
                </a:solidFill>
                <a:latin typeface="Gilroy"/>
                <a:ea typeface="Gilroy"/>
                <a:cs typeface="Gilroy"/>
                <a:sym typeface="Gilroy"/>
              </a:rPr>
              <a:t> in all its big ideas.</a:t>
            </a:r>
          </a:p>
          <a:p>
            <a:pPr marL="1028700" lvl="1" indent="-571500" algn="just">
              <a:lnSpc>
                <a:spcPct val="150000"/>
              </a:lnSpc>
              <a:spcBef>
                <a:spcPct val="0"/>
              </a:spcBef>
              <a:buFontTx/>
              <a:buChar char="-"/>
            </a:pPr>
            <a:r>
              <a:rPr lang="en-US" sz="4300" b="1" u="sng" dirty="0">
                <a:solidFill>
                  <a:srgbClr val="F7FBFF"/>
                </a:solidFill>
                <a:latin typeface="Gilroy"/>
                <a:ea typeface="Gilroy"/>
                <a:cs typeface="Gilroy"/>
                <a:sym typeface="Gilroy"/>
              </a:rPr>
              <a:t>Authoritative</a:t>
            </a:r>
            <a:r>
              <a:rPr lang="en-US" sz="3999" dirty="0">
                <a:solidFill>
                  <a:srgbClr val="F7FBFF"/>
                </a:solidFill>
                <a:latin typeface="Gilroy"/>
                <a:ea typeface="Gilroy"/>
                <a:cs typeface="Gilroy"/>
                <a:sym typeface="Gilroy"/>
              </a:rPr>
              <a:t> in all that it claims.</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97248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0D02-77D1-3D24-1086-6A73BF94A7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5C962A-36E6-07F7-8E3A-E5DCF72FF16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3900B21-1703-34FD-FA5D-70F2F2A8CF4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8039D43-344C-E459-8888-81303FFCA7A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BFCCDC9-82FE-BE3F-D72D-86EB0C99E56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B68FC22-1AE9-6D5C-BC5A-3617271DABF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EF96F2D-FF0C-1899-9741-850E3717568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126DF77-664E-BE19-65D5-B818D2A52AD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EA6FE9A-9FCF-0DC7-C799-239CD8F14F9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D4BA179-DD48-CE1A-9916-BE1AC9B9612F}"/>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Writing</a:t>
            </a:r>
          </a:p>
        </p:txBody>
      </p:sp>
      <p:sp>
        <p:nvSpPr>
          <p:cNvPr id="11" name="TextBox 11">
            <a:extLst>
              <a:ext uri="{FF2B5EF4-FFF2-40B4-BE49-F238E27FC236}">
                <a16:creationId xmlns:a16="http://schemas.microsoft.com/office/drawing/2014/main" id="{01187B78-87AF-1CE3-02C8-89AE088B8B19}"/>
              </a:ext>
            </a:extLst>
          </p:cNvPr>
          <p:cNvSpPr txBox="1"/>
          <p:nvPr/>
        </p:nvSpPr>
        <p:spPr>
          <a:xfrm>
            <a:off x="1992588" y="2757169"/>
            <a:ext cx="10428012" cy="6636304"/>
          </a:xfrm>
          <a:prstGeom prst="rect">
            <a:avLst/>
          </a:prstGeom>
        </p:spPr>
        <p:txBody>
          <a:bodyPr wrap="square" lIns="0" tIns="0" rIns="0" bIns="0" rtlCol="0" anchor="t">
            <a:spAutoFit/>
          </a:bodyPr>
          <a:lstStyle/>
          <a:p>
            <a:pPr lvl="1" algn="just">
              <a:lnSpc>
                <a:spcPct val="150000"/>
              </a:lnSpc>
              <a:spcBef>
                <a:spcPct val="0"/>
              </a:spcBef>
            </a:pPr>
            <a:r>
              <a:rPr lang="en-US" sz="3999" dirty="0">
                <a:solidFill>
                  <a:srgbClr val="F7FBFF"/>
                </a:solidFill>
                <a:latin typeface="Gilroy"/>
                <a:ea typeface="Gilroy"/>
                <a:cs typeface="Gilroy"/>
                <a:sym typeface="Gilroy"/>
              </a:rPr>
              <a:t>The Bible is…</a:t>
            </a:r>
          </a:p>
          <a:p>
            <a:pPr marL="1028700" lvl="1" indent="-571500" algn="just">
              <a:lnSpc>
                <a:spcPct val="150000"/>
              </a:lnSpc>
              <a:spcBef>
                <a:spcPct val="0"/>
              </a:spcBef>
              <a:buFontTx/>
              <a:buChar char="-"/>
            </a:pPr>
            <a:r>
              <a:rPr lang="en-US" sz="4300" b="1" dirty="0">
                <a:solidFill>
                  <a:srgbClr val="F7FBFF"/>
                </a:solidFill>
                <a:latin typeface="Gilroy"/>
                <a:ea typeface="Gilroy"/>
                <a:cs typeface="Gilroy"/>
                <a:sym typeface="Gilroy"/>
              </a:rPr>
              <a:t>Sufficient</a:t>
            </a:r>
            <a:r>
              <a:rPr lang="en-US" sz="3999" dirty="0">
                <a:solidFill>
                  <a:srgbClr val="F7FBFF"/>
                </a:solidFill>
                <a:latin typeface="Gilroy"/>
                <a:ea typeface="Gilroy"/>
                <a:cs typeface="Gilroy"/>
                <a:sym typeface="Gilroy"/>
              </a:rPr>
              <a:t> for life and godliness.</a:t>
            </a:r>
          </a:p>
          <a:p>
            <a:pPr marL="1028700" lvl="1" indent="-571500" algn="just">
              <a:lnSpc>
                <a:spcPct val="150000"/>
              </a:lnSpc>
              <a:spcBef>
                <a:spcPct val="0"/>
              </a:spcBef>
              <a:buFontTx/>
              <a:buChar char="-"/>
            </a:pPr>
            <a:r>
              <a:rPr lang="en-US" sz="4300" b="1" dirty="0">
                <a:solidFill>
                  <a:srgbClr val="F7FBFF"/>
                </a:solidFill>
                <a:latin typeface="Gilroy"/>
                <a:ea typeface="Gilroy"/>
                <a:cs typeface="Gilroy"/>
                <a:sym typeface="Gilroy"/>
              </a:rPr>
              <a:t>Clear</a:t>
            </a:r>
            <a:r>
              <a:rPr lang="en-US" sz="3999" dirty="0">
                <a:solidFill>
                  <a:srgbClr val="F7FBFF"/>
                </a:solidFill>
                <a:latin typeface="Gilroy"/>
                <a:ea typeface="Gilroy"/>
                <a:cs typeface="Gilroy"/>
                <a:sym typeface="Gilroy"/>
              </a:rPr>
              <a:t> in all its big ideas.</a:t>
            </a:r>
          </a:p>
          <a:p>
            <a:pPr marL="1028700" lvl="1" indent="-571500" algn="just">
              <a:lnSpc>
                <a:spcPct val="150000"/>
              </a:lnSpc>
              <a:spcBef>
                <a:spcPct val="0"/>
              </a:spcBef>
              <a:buFontTx/>
              <a:buChar char="-"/>
            </a:pPr>
            <a:r>
              <a:rPr lang="en-US" sz="4300" b="1" dirty="0">
                <a:solidFill>
                  <a:srgbClr val="F7FBFF"/>
                </a:solidFill>
                <a:latin typeface="Gilroy"/>
                <a:ea typeface="Gilroy"/>
                <a:cs typeface="Gilroy"/>
                <a:sym typeface="Gilroy"/>
              </a:rPr>
              <a:t>Authoritative</a:t>
            </a:r>
            <a:r>
              <a:rPr lang="en-US" sz="3999" dirty="0">
                <a:solidFill>
                  <a:srgbClr val="F7FBFF"/>
                </a:solidFill>
                <a:latin typeface="Gilroy"/>
                <a:ea typeface="Gilroy"/>
                <a:cs typeface="Gilroy"/>
                <a:sym typeface="Gilroy"/>
              </a:rPr>
              <a:t> in all that it claims.</a:t>
            </a:r>
          </a:p>
          <a:p>
            <a:pPr marL="1028700" lvl="1" indent="-571500" algn="just">
              <a:lnSpc>
                <a:spcPct val="150000"/>
              </a:lnSpc>
              <a:spcBef>
                <a:spcPct val="0"/>
              </a:spcBef>
              <a:buFontTx/>
              <a:buChar char="-"/>
            </a:pPr>
            <a:r>
              <a:rPr lang="en-US" sz="4300" u="sng" dirty="0">
                <a:solidFill>
                  <a:srgbClr val="F7FBFF"/>
                </a:solidFill>
                <a:latin typeface="Gilroy"/>
                <a:ea typeface="Gilroy"/>
                <a:cs typeface="Gilroy"/>
                <a:sym typeface="Gilroy"/>
              </a:rPr>
              <a:t>Necessary</a:t>
            </a:r>
            <a:r>
              <a:rPr lang="en-US" sz="3999" dirty="0">
                <a:solidFill>
                  <a:srgbClr val="F7FBFF"/>
                </a:solidFill>
                <a:latin typeface="Gilroy"/>
                <a:ea typeface="Gilroy"/>
                <a:cs typeface="Gilroy"/>
                <a:sym typeface="Gilroy"/>
              </a:rPr>
              <a:t> in order to know </a:t>
            </a:r>
          </a:p>
          <a:p>
            <a:pPr lvl="1" algn="just">
              <a:lnSpc>
                <a:spcPct val="150000"/>
              </a:lnSpc>
              <a:spcBef>
                <a:spcPct val="0"/>
              </a:spcBef>
            </a:pPr>
            <a:r>
              <a:rPr lang="en-US" sz="3999" dirty="0">
                <a:solidFill>
                  <a:srgbClr val="F7FBFF"/>
                </a:solidFill>
                <a:latin typeface="Gilroy"/>
                <a:ea typeface="Gilroy"/>
                <a:cs typeface="Gilroy"/>
                <a:sym typeface="Gilroy"/>
              </a:rPr>
              <a:t>	    God's will and God's ways.</a:t>
            </a:r>
            <a:endParaRPr lang="en-US" sz="5400" dirty="0">
              <a:solidFill>
                <a:srgbClr val="F7FBFF"/>
              </a:solidFill>
              <a:latin typeface="Gilroy"/>
              <a:ea typeface="Gilroy"/>
              <a:cs typeface="Gilroy"/>
              <a:sym typeface="Gilroy"/>
            </a:endParaRP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89952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4C603-33C6-444B-A0CE-7E4EA92D92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AB347-F0D0-CAE9-EF90-B6CEBE7AE36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2F05AB5-6B38-29CA-8EDA-B763D21A760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100FB56-FCF7-3FEE-4BE0-E7F107CB0B2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FE6B90F-D5B5-C9B8-5D9B-A3B31AD8E9A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B30B30C-1CF7-89D3-3412-B76A576F8D8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FF76D16-C181-5E6F-2BFD-50C0CC58794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FA9C85E-DB0D-B6A6-2ACE-C9FE08FAC5B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6813593-936B-142B-046E-BA0BE482502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70F2BC6-A406-BE71-A07D-5F336746D86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General &amp; Special Revelation </a:t>
            </a:r>
          </a:p>
        </p:txBody>
      </p:sp>
      <p:sp>
        <p:nvSpPr>
          <p:cNvPr id="11" name="TextBox 11">
            <a:extLst>
              <a:ext uri="{FF2B5EF4-FFF2-40B4-BE49-F238E27FC236}">
                <a16:creationId xmlns:a16="http://schemas.microsoft.com/office/drawing/2014/main" id="{D11094AD-7A3D-83FA-2BEB-50B814A30E5E}"/>
              </a:ext>
            </a:extLst>
          </p:cNvPr>
          <p:cNvSpPr txBox="1"/>
          <p:nvPr/>
        </p:nvSpPr>
        <p:spPr>
          <a:xfrm>
            <a:off x="1752600" y="2785082"/>
            <a:ext cx="10428012" cy="4256678"/>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Complement one another but special revelation is clearer and has more authority. </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Kevin DeYoung says, “Jesus can</a:t>
            </a:r>
          </a:p>
          <a:p>
            <a:pPr algn="just">
              <a:lnSpc>
                <a:spcPts val="5599"/>
              </a:lnSpc>
              <a:spcBef>
                <a:spcPct val="0"/>
              </a:spcBef>
            </a:pPr>
            <a:r>
              <a:rPr lang="en-US" sz="3999" dirty="0">
                <a:solidFill>
                  <a:srgbClr val="F7FBFF"/>
                </a:solidFill>
                <a:latin typeface="Gilroy"/>
                <a:ea typeface="Gilroy"/>
                <a:cs typeface="Gilroy"/>
                <a:sym typeface="Gilroy"/>
              </a:rPr>
              <a:t> illustrate with the lilies of the field, </a:t>
            </a:r>
          </a:p>
          <a:p>
            <a:pPr algn="just">
              <a:lnSpc>
                <a:spcPts val="5599"/>
              </a:lnSpc>
              <a:spcBef>
                <a:spcPct val="0"/>
              </a:spcBef>
            </a:pPr>
            <a:r>
              <a:rPr lang="en-US" sz="3999" dirty="0">
                <a:solidFill>
                  <a:srgbClr val="F7FBFF"/>
                </a:solidFill>
                <a:latin typeface="Gilroy"/>
                <a:ea typeface="Gilroy"/>
                <a:cs typeface="Gilroy"/>
                <a:sym typeface="Gilroy"/>
              </a:rPr>
              <a:t>but “it is written” can conquer the devil” </a:t>
            </a:r>
          </a:p>
        </p:txBody>
      </p:sp>
    </p:spTree>
    <p:extLst>
      <p:ext uri="{BB962C8B-B14F-4D97-AF65-F5344CB8AC3E}">
        <p14:creationId xmlns:p14="http://schemas.microsoft.com/office/powerpoint/2010/main" val="3564794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F6CF-8467-D66D-E5AA-2C9D6B30A6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2D7E8C-96FD-EEB4-2D72-8C425FC3BEA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8C8CD9A3-73D5-91AC-1C38-D333584C418C}"/>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4BDED28F-A691-55FC-C61B-7212767B47E6}"/>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F2D174AE-DD4C-30E7-3546-8433898A7181}"/>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70B6D536-13D9-F9D7-1954-EF60575DE91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5E36FF2F-1C9E-F271-9FF3-5D65798684E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0FBB97F1-A0AF-207D-94ED-A14024FF93CE}"/>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9208E325-D84B-5F6A-15FD-594D6E70EC4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D586AE8A-1788-2C9D-3BE4-1E73517B26B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8860ABE8-0BD4-25A0-041C-0609A321F6E5}"/>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0BA84409-DC03-CB9C-1FE4-15E4103DAB36}"/>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2725ADD8-9E62-B466-3304-B3D51FCB4F14}"/>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3756C486-C3B9-97CC-23C8-379E3531A864}"/>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Joe Rigney</a:t>
            </a:r>
          </a:p>
        </p:txBody>
      </p:sp>
      <p:sp>
        <p:nvSpPr>
          <p:cNvPr id="15" name="TextBox 15">
            <a:extLst>
              <a:ext uri="{FF2B5EF4-FFF2-40B4-BE49-F238E27FC236}">
                <a16:creationId xmlns:a16="http://schemas.microsoft.com/office/drawing/2014/main" id="{87FC57DA-CDC4-5D41-E637-D30416BB1741}"/>
              </a:ext>
            </a:extLst>
          </p:cNvPr>
          <p:cNvSpPr txBox="1"/>
          <p:nvPr/>
        </p:nvSpPr>
        <p:spPr>
          <a:xfrm>
            <a:off x="4015694" y="1339060"/>
            <a:ext cx="10256613" cy="3769365"/>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“Scripture and nature are </a:t>
            </a:r>
          </a:p>
          <a:p>
            <a:pPr algn="ctr">
              <a:lnSpc>
                <a:spcPct val="150000"/>
              </a:lnSpc>
              <a:spcBef>
                <a:spcPct val="0"/>
              </a:spcBef>
            </a:pPr>
            <a:r>
              <a:rPr lang="en-US" sz="4200" dirty="0">
                <a:solidFill>
                  <a:srgbClr val="000000"/>
                </a:solidFill>
                <a:latin typeface="Gilroy"/>
                <a:ea typeface="Gilroy"/>
                <a:cs typeface="Gilroy"/>
                <a:sym typeface="Gilroy"/>
              </a:rPr>
              <a:t>mutually interpreting for each other:</a:t>
            </a:r>
          </a:p>
          <a:p>
            <a:pPr algn="ctr">
              <a:lnSpc>
                <a:spcPct val="150000"/>
              </a:lnSpc>
              <a:spcBef>
                <a:spcPct val="0"/>
              </a:spcBef>
            </a:pPr>
            <a:r>
              <a:rPr lang="en-US" sz="4200" dirty="0">
                <a:solidFill>
                  <a:srgbClr val="000000"/>
                </a:solidFill>
                <a:latin typeface="Gilroy"/>
                <a:ea typeface="Gilroy"/>
                <a:cs typeface="Gilroy"/>
                <a:sym typeface="Gilroy"/>
              </a:rPr>
              <a:t>mutually meaningless without each other </a:t>
            </a:r>
          </a:p>
          <a:p>
            <a:pPr algn="ctr">
              <a:lnSpc>
                <a:spcPct val="150000"/>
              </a:lnSpc>
              <a:spcBef>
                <a:spcPct val="0"/>
              </a:spcBef>
            </a:pPr>
            <a:r>
              <a:rPr lang="en-US" sz="4200" dirty="0">
                <a:solidFill>
                  <a:srgbClr val="000000"/>
                </a:solidFill>
                <a:latin typeface="Gilroy"/>
                <a:ea typeface="Gilroy"/>
                <a:cs typeface="Gilroy"/>
                <a:sym typeface="Gilroy"/>
              </a:rPr>
              <a:t>and mutually fruitful with each other” </a:t>
            </a:r>
          </a:p>
        </p:txBody>
      </p:sp>
      <p:sp>
        <p:nvSpPr>
          <p:cNvPr id="16" name="Freeform 16">
            <a:extLst>
              <a:ext uri="{FF2B5EF4-FFF2-40B4-BE49-F238E27FC236}">
                <a16:creationId xmlns:a16="http://schemas.microsoft.com/office/drawing/2014/main" id="{8819BD3A-1F86-A132-65D1-17B067F24F45}"/>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EDD1B252-7606-273C-E00C-CDFB703B2647}"/>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25155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pic>
        <p:nvPicPr>
          <p:cNvPr id="13" name="Picture 12" descr="A blue background with white text&#10;&#10;AI-generated content may be incorrect.">
            <a:extLst>
              <a:ext uri="{FF2B5EF4-FFF2-40B4-BE49-F238E27FC236}">
                <a16:creationId xmlns:a16="http://schemas.microsoft.com/office/drawing/2014/main" id="{5F506CB5-ADE5-B372-D592-03FFCD06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980A-2066-4CF3-E27A-C35EB30971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F9F95A-9A0E-490D-A29C-24A5861A60B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7B85DDB4-86D6-E6DF-9FB9-87DD47100292}"/>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E54E7953-1789-8C95-104D-09087E8EB0FE}"/>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295C7AB1-FB68-6C83-5EE7-D435C2DF295F}"/>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D23FF089-1C12-24AD-0A1C-6D3DE94378F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2A0B6747-81C7-40C2-A100-177FDE191A7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C0FF5E4E-9369-99C3-0553-158EA6B06556}"/>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1526312F-00B4-12C2-6138-47E90350BAE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9EA2C14E-BF26-8F05-C896-4D2F504F3DC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CE34835F-4F06-0763-8592-055FAFAE8513}"/>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79E2B5FC-E267-8F01-75DC-684238B56937}"/>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3EA4CDD1-5E6A-29CE-3A80-0AC6A9B2A075}"/>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1DDA1878-DBCE-F1DC-6F17-8D358DDABF13}"/>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Hebrews 1:1–2</a:t>
            </a:r>
          </a:p>
        </p:txBody>
      </p:sp>
      <p:sp>
        <p:nvSpPr>
          <p:cNvPr id="15" name="TextBox 15">
            <a:extLst>
              <a:ext uri="{FF2B5EF4-FFF2-40B4-BE49-F238E27FC236}">
                <a16:creationId xmlns:a16="http://schemas.microsoft.com/office/drawing/2014/main" id="{32207CD8-B227-5991-DC5A-3D18BBB3BBB4}"/>
              </a:ext>
            </a:extLst>
          </p:cNvPr>
          <p:cNvSpPr txBox="1"/>
          <p:nvPr/>
        </p:nvSpPr>
        <p:spPr>
          <a:xfrm>
            <a:off x="3813884" y="1640857"/>
            <a:ext cx="10793132" cy="5706049"/>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Long ago, at many times and in many ways, God spoke to our fathers by the prophets, </a:t>
            </a:r>
          </a:p>
          <a:p>
            <a:pPr algn="ctr">
              <a:lnSpc>
                <a:spcPct val="150000"/>
              </a:lnSpc>
              <a:spcBef>
                <a:spcPct val="0"/>
              </a:spcBef>
            </a:pPr>
            <a:r>
              <a:rPr lang="en-US" sz="4200" dirty="0">
                <a:solidFill>
                  <a:srgbClr val="000000"/>
                </a:solidFill>
                <a:latin typeface="Gilroy"/>
                <a:ea typeface="Gilroy"/>
                <a:cs typeface="Gilroy"/>
                <a:sym typeface="Gilroy"/>
              </a:rPr>
              <a:t>but in these last days he has spoken to us by his Son, whom he appointed the heir of all things, through whom also he created the world.</a:t>
            </a:r>
          </a:p>
        </p:txBody>
      </p:sp>
      <p:sp>
        <p:nvSpPr>
          <p:cNvPr id="16" name="Freeform 16">
            <a:extLst>
              <a:ext uri="{FF2B5EF4-FFF2-40B4-BE49-F238E27FC236}">
                <a16:creationId xmlns:a16="http://schemas.microsoft.com/office/drawing/2014/main" id="{6126684B-16A7-3374-BDD3-83D63F7C3F52}"/>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EEF5DC84-D727-C069-3270-879084DCCC2E}"/>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426276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889B-08AC-D435-82E5-3CF8D5563D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24C43C-0A66-0846-6BB5-10F2AAC981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8AD5515-D430-87D5-C61E-61B7FAFE226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3798738-B3E5-5FE0-B445-E2C655B2198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43568B55-2513-87C2-FBC9-E268A3627F3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EFF9A61-8F2C-8B20-6D27-E6F869F197C3}"/>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CBAA07C-FF4F-0239-4732-63A0E349745E}"/>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5743665-9EB9-A999-B8D4-0754953BBEA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6EDB200-DB89-317E-3E16-EB42A5108D0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0C45623-A98D-552B-5386-094559C7634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6BBE8BFF-4784-E573-A65F-50BB54B2635E}"/>
              </a:ext>
            </a:extLst>
          </p:cNvPr>
          <p:cNvSpPr txBox="1"/>
          <p:nvPr/>
        </p:nvSpPr>
        <p:spPr>
          <a:xfrm>
            <a:off x="1992588" y="2757169"/>
            <a:ext cx="10428012" cy="4358437"/>
          </a:xfrm>
          <a:prstGeom prst="rect">
            <a:avLst/>
          </a:prstGeom>
        </p:spPr>
        <p:txBody>
          <a:bodyPr wrap="square" lIns="0" tIns="0" rIns="0" bIns="0" rtlCol="0" anchor="t">
            <a:spAutoFit/>
          </a:bodyPr>
          <a:lstStyle/>
          <a:p>
            <a:pPr marL="742950" indent="-742950" algn="just">
              <a:lnSpc>
                <a:spcPct val="250000"/>
              </a:lnSpc>
              <a:spcBef>
                <a:spcPct val="0"/>
              </a:spcBef>
              <a:buAutoNum type="arabicPeriod"/>
            </a:pPr>
            <a:r>
              <a:rPr lang="en-US" sz="3999" dirty="0">
                <a:solidFill>
                  <a:srgbClr val="F7FBFF"/>
                </a:solidFill>
                <a:latin typeface="Gilroy"/>
                <a:ea typeface="Gilroy"/>
                <a:cs typeface="Gilroy"/>
                <a:sym typeface="Gilroy"/>
              </a:rPr>
              <a:t>Verbal Revelation</a:t>
            </a:r>
          </a:p>
          <a:p>
            <a:pPr marL="742950" indent="-742950" algn="just">
              <a:lnSpc>
                <a:spcPct val="250000"/>
              </a:lnSpc>
              <a:spcBef>
                <a:spcPct val="0"/>
              </a:spcBef>
              <a:buFontTx/>
              <a:buAutoNum type="arabicPeriod"/>
            </a:pPr>
            <a:r>
              <a:rPr lang="en-US" sz="3999" dirty="0">
                <a:solidFill>
                  <a:srgbClr val="F7FBFF"/>
                </a:solidFill>
                <a:latin typeface="Gilroy"/>
                <a:ea typeface="Gilroy"/>
                <a:cs typeface="Gilroy"/>
                <a:sym typeface="Gilroy"/>
              </a:rPr>
              <a:t>Providential Revelation  </a:t>
            </a:r>
          </a:p>
          <a:p>
            <a:pPr marL="742950" indent="-742950" algn="just">
              <a:lnSpc>
                <a:spcPct val="250000"/>
              </a:lnSpc>
              <a:spcBef>
                <a:spcPct val="0"/>
              </a:spcBef>
              <a:buAutoNum type="arabicPeriod"/>
            </a:pPr>
            <a:r>
              <a:rPr lang="en-US" sz="3999" dirty="0">
                <a:solidFill>
                  <a:srgbClr val="F7FBFF"/>
                </a:solidFill>
                <a:latin typeface="Gilroy"/>
                <a:ea typeface="Gilroy"/>
                <a:cs typeface="Gilroy"/>
                <a:sym typeface="Gilroy"/>
              </a:rPr>
              <a:t>Visual Revelation</a:t>
            </a:r>
          </a:p>
        </p:txBody>
      </p:sp>
    </p:spTree>
    <p:extLst>
      <p:ext uri="{BB962C8B-B14F-4D97-AF65-F5344CB8AC3E}">
        <p14:creationId xmlns:p14="http://schemas.microsoft.com/office/powerpoint/2010/main" val="99401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B37D-C224-6D15-0DF9-E5C9632F25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9AB7C2-AB81-8EF6-1926-E4A09B0B334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717267F-E940-3A49-70A2-455A7BA6734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47861AD-AB8F-051C-D32D-AE34DB7377A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3BB4271-CB70-153A-1AA2-5C2A680AB3F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635478A-B4D5-8A4D-34FB-E7338D187F5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118B678-5486-2F6F-1D30-0FD13F409C2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0E97EF1-3DB9-2AE5-3463-B20F149C59A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D7311EE-C861-F609-69F3-EB6FE78C9CD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655209C-67E5-DA9E-16F2-09F990D3154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5183D31D-01F8-F29D-9921-4E4C5AA8CEA5}"/>
              </a:ext>
            </a:extLst>
          </p:cNvPr>
          <p:cNvSpPr txBox="1"/>
          <p:nvPr/>
        </p:nvSpPr>
        <p:spPr>
          <a:xfrm>
            <a:off x="1992588" y="2757169"/>
            <a:ext cx="10428012" cy="3589124"/>
          </a:xfrm>
          <a:prstGeom prst="rect">
            <a:avLst/>
          </a:prstGeom>
        </p:spPr>
        <p:txBody>
          <a:bodyPr wrap="square" lIns="0" tIns="0" rIns="0" bIns="0" rtlCol="0" anchor="t">
            <a:spAutoFit/>
          </a:bodyPr>
          <a:lstStyle/>
          <a:p>
            <a:pPr marL="742950" indent="-742950" algn="just">
              <a:lnSpc>
                <a:spcPct val="150000"/>
              </a:lnSpc>
              <a:spcBef>
                <a:spcPct val="0"/>
              </a:spcBef>
              <a:buAutoNum type="arabicPeriod"/>
            </a:pPr>
            <a:r>
              <a:rPr lang="en-US" sz="3999" dirty="0">
                <a:solidFill>
                  <a:srgbClr val="F7FBFF"/>
                </a:solidFill>
                <a:latin typeface="Gilroy"/>
                <a:ea typeface="Gilroy"/>
                <a:cs typeface="Gilroy"/>
                <a:sym typeface="Gilroy"/>
              </a:rPr>
              <a:t>Verbal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Prophets (2 Kgs 24:2; Lk 1:70).</a:t>
            </a:r>
          </a:p>
          <a:p>
            <a:pPr lvl="2" algn="just">
              <a:lnSpc>
                <a:spcPct val="150000"/>
              </a:lnSpc>
              <a:spcBef>
                <a:spcPct val="0"/>
              </a:spcBef>
            </a:pPr>
            <a:r>
              <a:rPr lang="en-US" sz="3999" dirty="0">
                <a:solidFill>
                  <a:srgbClr val="F7FBFF"/>
                </a:solidFill>
                <a:latin typeface="Gilroy"/>
                <a:ea typeface="Gilroy"/>
                <a:cs typeface="Gilroy"/>
                <a:sym typeface="Gilroy"/>
              </a:rPr>
              <a:t>	‘Thus says the Lord…’</a:t>
            </a:r>
          </a:p>
          <a:p>
            <a:pPr marL="571500" indent="-571500" algn="just">
              <a:lnSpc>
                <a:spcPct val="150000"/>
              </a:lnSpc>
              <a:spcBef>
                <a:spcPct val="0"/>
              </a:spcBef>
              <a:buFontTx/>
              <a:buChar char="-"/>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14670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E95B-F1F1-0781-FF9C-E02CC6C971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71CA5F-E1B2-4B30-016A-F5ABC03785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EC01271-014C-6A82-36F0-97F08B1445E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14F17F0A-172D-6D9F-FED4-45C1B18F341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844C85A-6F63-35C7-F918-69E96830068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5324FD0-C062-8F0B-5BB2-233158B9151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DC8F993-C0BE-FEDB-F038-2DC706C90F4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096F8C99-4E97-E54B-94D0-57851E747B6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C01BD69-C4A0-E407-4ED4-E8E5CDC36AB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BF46B46-E529-B80D-AB0A-67B22E990DD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B27C6BC7-271C-2B56-07CE-21D06B483EB9}"/>
              </a:ext>
            </a:extLst>
          </p:cNvPr>
          <p:cNvSpPr txBox="1"/>
          <p:nvPr/>
        </p:nvSpPr>
        <p:spPr>
          <a:xfrm>
            <a:off x="1992588" y="2757169"/>
            <a:ext cx="10428012" cy="4512261"/>
          </a:xfrm>
          <a:prstGeom prst="rect">
            <a:avLst/>
          </a:prstGeom>
        </p:spPr>
        <p:txBody>
          <a:bodyPr wrap="square" lIns="0" tIns="0" rIns="0" bIns="0" rtlCol="0" anchor="t">
            <a:spAutoFit/>
          </a:bodyPr>
          <a:lstStyle/>
          <a:p>
            <a:pPr marL="742950" indent="-742950" algn="just">
              <a:lnSpc>
                <a:spcPct val="150000"/>
              </a:lnSpc>
              <a:spcBef>
                <a:spcPct val="0"/>
              </a:spcBef>
              <a:buAutoNum type="arabicPeriod"/>
            </a:pPr>
            <a:r>
              <a:rPr lang="en-US" sz="3999" dirty="0">
                <a:solidFill>
                  <a:srgbClr val="F7FBFF"/>
                </a:solidFill>
                <a:latin typeface="Gilroy"/>
                <a:ea typeface="Gilroy"/>
                <a:cs typeface="Gilroy"/>
                <a:sym typeface="Gilroy"/>
              </a:rPr>
              <a:t>Verbal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Prophets (2 Kgs 24:2; Lk 1:70).</a:t>
            </a:r>
          </a:p>
          <a:p>
            <a:pPr lvl="2" algn="just">
              <a:lnSpc>
                <a:spcPct val="150000"/>
              </a:lnSpc>
              <a:spcBef>
                <a:spcPct val="0"/>
              </a:spcBef>
            </a:pPr>
            <a:r>
              <a:rPr lang="en-US" sz="3999" dirty="0">
                <a:solidFill>
                  <a:srgbClr val="F7FBFF"/>
                </a:solidFill>
                <a:latin typeface="Gilroy"/>
                <a:ea typeface="Gilroy"/>
                <a:cs typeface="Gilroy"/>
                <a:sym typeface="Gilroy"/>
              </a:rPr>
              <a:t>	‘Thus says the Lord…’</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Apostles (2 Pet 1:16–21)</a:t>
            </a:r>
          </a:p>
          <a:p>
            <a:pPr marL="571500" indent="-571500" algn="just">
              <a:lnSpc>
                <a:spcPct val="150000"/>
              </a:lnSpc>
              <a:spcBef>
                <a:spcPct val="0"/>
              </a:spcBef>
              <a:buFontTx/>
              <a:buChar char="-"/>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49635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3ECD-8D04-A8EA-80FD-8A74F524F3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8F17EA-1175-6388-5415-E31572BC960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C9A2FEE-5BC9-0E93-1235-F6FF18556E4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C9FFCE7-3948-9395-4D8A-C1417E2B7B9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8CFD370-7548-93D1-07F6-0541AD1B235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E20C639-4549-3ED2-77D4-229DC59BB89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99B119B-33FC-D8E9-3379-3BDD595C426A}"/>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F58ACA2-A0C8-F776-44C8-6BA35CD65F1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7D94D68-310B-ADF3-8719-8742174AF97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3DED1C8-B241-CEC7-B059-26D53C8AF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C87B8335-8AA1-6B89-C0E8-AA657C8EBEAE}"/>
              </a:ext>
            </a:extLst>
          </p:cNvPr>
          <p:cNvSpPr txBox="1"/>
          <p:nvPr/>
        </p:nvSpPr>
        <p:spPr>
          <a:xfrm>
            <a:off x="1992588" y="2757169"/>
            <a:ext cx="10428012" cy="2665986"/>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2. Providential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Lots / Urim &amp; Thummim</a:t>
            </a:r>
          </a:p>
          <a:p>
            <a:pPr algn="just">
              <a:lnSpc>
                <a:spcPct val="150000"/>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67996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D183C-27DD-25CA-8A44-01932032E6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8CF94C-5A67-7B20-3345-87B5AB403ED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ACE3C0B-8F90-5DE1-4C60-445F7320DDC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824493FC-79F4-5943-5A76-B89DB1BFB56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5B00E98-E700-6B13-DBCC-9AF0BB2C2CE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4790C76-E578-B086-5388-39CFD813DDB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104ACAD-304C-F361-7AC8-ADF06B1B5BC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24E6197-C821-6CE3-25A7-23C9F8DEF49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A8F8F62-727A-9B39-67AB-D58DADF3320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30C7395-3406-C1F4-FB62-5BBDA9BE928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 History</a:t>
            </a:r>
          </a:p>
        </p:txBody>
      </p:sp>
      <p:sp>
        <p:nvSpPr>
          <p:cNvPr id="11" name="TextBox 11">
            <a:extLst>
              <a:ext uri="{FF2B5EF4-FFF2-40B4-BE49-F238E27FC236}">
                <a16:creationId xmlns:a16="http://schemas.microsoft.com/office/drawing/2014/main" id="{0FEA8D4C-AA42-E5B2-76C7-B7CF2725C6DD}"/>
              </a:ext>
            </a:extLst>
          </p:cNvPr>
          <p:cNvSpPr txBox="1"/>
          <p:nvPr/>
        </p:nvSpPr>
        <p:spPr>
          <a:xfrm>
            <a:off x="1992588" y="2757169"/>
            <a:ext cx="10428012" cy="3589124"/>
          </a:xfrm>
          <a:prstGeom prst="rect">
            <a:avLst/>
          </a:prstGeom>
        </p:spPr>
        <p:txBody>
          <a:bodyPr wrap="square" lIns="0" tIns="0" rIns="0" bIns="0" rtlCol="0" anchor="t">
            <a:spAutoFit/>
          </a:bodyPr>
          <a:lstStyle/>
          <a:p>
            <a:pPr algn="just">
              <a:lnSpc>
                <a:spcPct val="150000"/>
              </a:lnSpc>
              <a:spcBef>
                <a:spcPct val="0"/>
              </a:spcBef>
            </a:pPr>
            <a:r>
              <a:rPr lang="en-US" sz="3999" dirty="0">
                <a:solidFill>
                  <a:srgbClr val="F7FBFF"/>
                </a:solidFill>
                <a:latin typeface="Gilroy"/>
                <a:ea typeface="Gilroy"/>
                <a:cs typeface="Gilroy"/>
                <a:sym typeface="Gilroy"/>
              </a:rPr>
              <a:t>2. Providential Revelation</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Lots / Urim &amp; Thummim</a:t>
            </a:r>
          </a:p>
          <a:p>
            <a:pPr marL="1028700" lvl="1" indent="-571500" algn="just">
              <a:lnSpc>
                <a:spcPct val="150000"/>
              </a:lnSpc>
              <a:spcBef>
                <a:spcPct val="0"/>
              </a:spcBef>
              <a:buFontTx/>
              <a:buChar char="-"/>
            </a:pPr>
            <a:r>
              <a:rPr lang="en-US" sz="3999" dirty="0">
                <a:solidFill>
                  <a:srgbClr val="F7FBFF"/>
                </a:solidFill>
                <a:latin typeface="Gilroy"/>
                <a:ea typeface="Gilroy"/>
                <a:cs typeface="Gilroy"/>
                <a:sym typeface="Gilroy"/>
              </a:rPr>
              <a:t>Miracles (Deut 4:32–35; Jn 2:11) </a:t>
            </a:r>
          </a:p>
          <a:p>
            <a:pPr marL="571500" indent="-571500" algn="just">
              <a:lnSpc>
                <a:spcPct val="150000"/>
              </a:lnSpc>
              <a:spcBef>
                <a:spcPct val="0"/>
              </a:spcBef>
              <a:buFontTx/>
              <a:buChar char="-"/>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52095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D8BA2901-69DE-4CA2-88D7-F8CE3524A5B9}"/>
</file>

<file path=customXml/itemProps2.xml><?xml version="1.0" encoding="utf-8"?>
<ds:datastoreItem xmlns:ds="http://schemas.openxmlformats.org/officeDocument/2006/customXml" ds:itemID="{3F5D9AF5-8829-46CB-A2A2-37749DE138A8}"/>
</file>

<file path=customXml/itemProps3.xml><?xml version="1.0" encoding="utf-8"?>
<ds:datastoreItem xmlns:ds="http://schemas.openxmlformats.org/officeDocument/2006/customXml" ds:itemID="{7DB58420-104A-450A-8765-FA171857840A}"/>
</file>

<file path=docProps/app.xml><?xml version="1.0" encoding="utf-8"?>
<Properties xmlns="http://schemas.openxmlformats.org/officeDocument/2006/extended-properties" xmlns:vt="http://schemas.openxmlformats.org/officeDocument/2006/docPropsVTypes">
  <TotalTime>329</TotalTime>
  <Words>911</Words>
  <Application>Microsoft Macintosh PowerPoint</Application>
  <PresentationFormat>Custom</PresentationFormat>
  <Paragraphs>123</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Gilroy Italics</vt:lpstr>
      <vt:lpstr>Gilroy</vt:lpstr>
      <vt:lpstr>Gilroy Bold</vt:lpstr>
      <vt:lpstr>Arial</vt:lpstr>
      <vt:lpstr>Calibri</vt:lpstr>
      <vt:lpstr>Aptos</vt:lpstr>
      <vt:lpstr>Big John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53</cp:revision>
  <dcterms:created xsi:type="dcterms:W3CDTF">2006-08-16T00:00:00Z</dcterms:created>
  <dcterms:modified xsi:type="dcterms:W3CDTF">2026-02-07T17:31:36Z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