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3" r:id="rId3"/>
    <p:sldId id="268" r:id="rId4"/>
    <p:sldId id="302" r:id="rId5"/>
    <p:sldId id="326" r:id="rId6"/>
    <p:sldId id="327" r:id="rId7"/>
    <p:sldId id="277" r:id="rId8"/>
    <p:sldId id="304" r:id="rId9"/>
    <p:sldId id="312" r:id="rId10"/>
    <p:sldId id="306" r:id="rId11"/>
    <p:sldId id="305" r:id="rId12"/>
    <p:sldId id="325" r:id="rId13"/>
    <p:sldId id="310" r:id="rId14"/>
    <p:sldId id="313" r:id="rId15"/>
    <p:sldId id="311" r:id="rId16"/>
    <p:sldId id="307" r:id="rId17"/>
    <p:sldId id="314" r:id="rId18"/>
    <p:sldId id="308" r:id="rId19"/>
    <p:sldId id="315" r:id="rId20"/>
    <p:sldId id="316" r:id="rId21"/>
    <p:sldId id="317" r:id="rId22"/>
    <p:sldId id="318" r:id="rId23"/>
    <p:sldId id="319" r:id="rId24"/>
    <p:sldId id="320" r:id="rId25"/>
    <p:sldId id="322" r:id="rId26"/>
    <p:sldId id="321" r:id="rId27"/>
    <p:sldId id="323" r:id="rId28"/>
    <p:sldId id="324" r:id="rId29"/>
    <p:sldId id="297" r:id="rId30"/>
  </p:sldIdLst>
  <p:sldSz cx="18288000" cy="10287000"/>
  <p:notesSz cx="6858000" cy="9144000"/>
  <p:embeddedFontLst>
    <p:embeddedFont>
      <p:font typeface="Big John PRO Bold" pitchFamily="2" charset="77"/>
      <p:regular r:id="rId31"/>
      <p:bold r:id="rId32"/>
    </p:embeddedFont>
    <p:embeddedFont>
      <p:font typeface="Gilroy" pitchFamily="2" charset="77"/>
      <p:regular r:id="rId33"/>
    </p:embeddedFont>
    <p:embeddedFont>
      <p:font typeface="Gilroy Bold" pitchFamily="2" charset="77"/>
      <p:regular r:id="rId34"/>
      <p:bold r:id="rId35"/>
    </p:embeddedFont>
    <p:embeddedFont>
      <p:font typeface="Gilroy Italics" pitchFamily="2" charset="77"/>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autoAdjust="0"/>
    <p:restoredTop sz="92623" autoAdjust="0"/>
  </p:normalViewPr>
  <p:slideViewPr>
    <p:cSldViewPr>
      <p:cViewPr varScale="1">
        <p:scale>
          <a:sx n="71" d="100"/>
          <a:sy n="71" d="100"/>
        </p:scale>
        <p:origin x="4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1</a:t>
            </a:r>
            <a:r>
              <a:rPr lang="en-US" sz="3999" baseline="30000" dirty="0">
                <a:solidFill>
                  <a:srgbClr val="13233B"/>
                </a:solidFill>
                <a:latin typeface="Gilroy"/>
                <a:ea typeface="Gilroy"/>
                <a:cs typeface="Gilroy"/>
                <a:sym typeface="Gilroy"/>
              </a:rPr>
              <a:t>st</a:t>
            </a:r>
            <a:r>
              <a:rPr lang="en-US" sz="3999" dirty="0">
                <a:solidFill>
                  <a:srgbClr val="13233B"/>
                </a:solidFill>
                <a:latin typeface="Gilroy"/>
                <a:ea typeface="Gilroy"/>
                <a:cs typeface="Gilroy"/>
                <a:sym typeface="Gilroy"/>
              </a:rPr>
              <a:t> February</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Revelation of God: General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3156-363F-54C3-2E6F-8209A9F255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EBF95A-E1A1-BBF8-2A9E-D6FAE64E2FD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2F2FA37-1409-67BE-688D-18F950BF256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CDDFE1A-4E11-289F-80E7-2DD200D08CC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10E16B8-7122-E046-9E60-81FA5AF2DB1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0D8F388-80BD-CF1C-40AB-CA1E2B2DD3E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4A08EEB-B77A-6A47-4805-C433176C097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7DD2FFD-7035-8509-C9EF-5C4520BC2D6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9EE4FE4-A168-013C-4EA6-83E2759BBCE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470A860-0288-AB72-27FB-E61C751ABAD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Immediate Knowledge</a:t>
            </a:r>
          </a:p>
        </p:txBody>
      </p:sp>
      <p:sp>
        <p:nvSpPr>
          <p:cNvPr id="11" name="TextBox 11">
            <a:extLst>
              <a:ext uri="{FF2B5EF4-FFF2-40B4-BE49-F238E27FC236}">
                <a16:creationId xmlns:a16="http://schemas.microsoft.com/office/drawing/2014/main" id="{5AC7263C-0A01-814D-9F88-1311E6845118}"/>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Calvin’s Sense of Divinity (</a:t>
            </a:r>
            <a:r>
              <a:rPr lang="en-US" sz="3999" i="1" dirty="0">
                <a:solidFill>
                  <a:srgbClr val="F7FBFF"/>
                </a:solidFill>
                <a:latin typeface="Gilroy"/>
                <a:ea typeface="Gilroy"/>
                <a:cs typeface="Gilroy"/>
                <a:sym typeface="Gilroy"/>
              </a:rPr>
              <a:t>Sensus divinitatis</a:t>
            </a:r>
            <a:r>
              <a:rPr lang="en-US" sz="3999" dirty="0">
                <a:solidFill>
                  <a:srgbClr val="F7FBFF"/>
                </a:solidFill>
                <a:latin typeface="Gilroy"/>
                <a:ea typeface="Gilroy"/>
                <a:cs typeface="Gilroy"/>
                <a:sym typeface="Gilroy"/>
              </a:rPr>
              <a:t>)</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Conscience (Romans 2.14–16)</a:t>
            </a:r>
          </a:p>
        </p:txBody>
      </p:sp>
    </p:spTree>
    <p:extLst>
      <p:ext uri="{BB962C8B-B14F-4D97-AF65-F5344CB8AC3E}">
        <p14:creationId xmlns:p14="http://schemas.microsoft.com/office/powerpoint/2010/main" val="49190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6737-7476-2A2B-A4BB-494A171D54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E6745A-C9EE-269E-B7BF-87BE3302DBE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6F6E212-DA60-53F7-EC9F-A949EFB600E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1EBCC53-7070-9A6E-109C-193F63EBF31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E257BB0-D8E9-0B89-9CE9-651074927212}"/>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71AE332-D94C-AA7E-9E50-7B9E6DC6C48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611CF57-921F-DF92-1CD4-8A13B3B026F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F236798-3D1F-D025-D12D-547B140C36D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28C8CA0-B881-349E-A394-F1B43FE1ED0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53E7D0D-4EAA-81CC-531D-DB5FAFF0F66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Mediate Knowledge</a:t>
            </a:r>
          </a:p>
        </p:txBody>
      </p:sp>
    </p:spTree>
    <p:extLst>
      <p:ext uri="{BB962C8B-B14F-4D97-AF65-F5344CB8AC3E}">
        <p14:creationId xmlns:p14="http://schemas.microsoft.com/office/powerpoint/2010/main" val="392845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9234-1EBC-684D-09CA-2ED0B35FC9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60E8B5-49FF-BD96-8DEB-A8687FF1137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07394C7-E698-723A-197C-9C2C88776B6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6498963-C904-1181-DFC6-7F053BCB5B9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11915F5-D432-9F3B-AD7A-748747AF50C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6930D3A-0E9C-EC87-5916-FBBCCEDC5F8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A937A98-4E82-0BF9-393A-63D690A101E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0BADA1F-0B15-E27A-0D42-7E7F7091FF1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9485323-EFF4-3E53-A6DB-71191FF5BA3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0C4AAB6-7430-3C2F-C2BC-A32E6C4C700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Mediate Knowledge</a:t>
            </a:r>
          </a:p>
        </p:txBody>
      </p:sp>
      <p:sp>
        <p:nvSpPr>
          <p:cNvPr id="11" name="TextBox 11">
            <a:extLst>
              <a:ext uri="{FF2B5EF4-FFF2-40B4-BE49-F238E27FC236}">
                <a16:creationId xmlns:a16="http://schemas.microsoft.com/office/drawing/2014/main" id="{FBB8C2DB-A230-444A-EB6A-8069CB4C3BF4}"/>
              </a:ext>
            </a:extLst>
          </p:cNvPr>
          <p:cNvSpPr txBox="1"/>
          <p:nvPr/>
        </p:nvSpPr>
        <p:spPr>
          <a:xfrm>
            <a:off x="1992588" y="2757169"/>
            <a:ext cx="10428012" cy="210224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Herman Bavinck — “It is a consciousness of the Divine in us which enables us to see the Divine outside of ourselves” </a:t>
            </a:r>
          </a:p>
        </p:txBody>
      </p:sp>
    </p:spTree>
    <p:extLst>
      <p:ext uri="{BB962C8B-B14F-4D97-AF65-F5344CB8AC3E}">
        <p14:creationId xmlns:p14="http://schemas.microsoft.com/office/powerpoint/2010/main" val="402040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85569-EB9A-C09B-D7F2-7CBCC5D261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6B3B31-871B-A7CF-5590-926F93C66BB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8B0C9DAC-CDF8-CA00-B9BD-EC62BCF7C27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F7064EE-5043-7E9F-2041-AE0E5D21A0EC}"/>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74B68AB-1ACB-DE27-517F-E550BAB8BD5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0A1FDD2-2ADD-1F0D-F56F-72569769505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38B72C7-BC7F-643B-E49D-D4DEB8600EF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9507F36-1D3A-A491-B205-402F78E4DB7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C0D3B13D-EF72-727F-A834-560318AF77C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8D9A79E-E02C-A0A4-DDC0-3A7A9AE611E6}"/>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Mediate Knowledge</a:t>
            </a:r>
          </a:p>
        </p:txBody>
      </p:sp>
      <p:sp>
        <p:nvSpPr>
          <p:cNvPr id="11" name="TextBox 11">
            <a:extLst>
              <a:ext uri="{FF2B5EF4-FFF2-40B4-BE49-F238E27FC236}">
                <a16:creationId xmlns:a16="http://schemas.microsoft.com/office/drawing/2014/main" id="{AE661D55-9D52-6535-D295-8EFC0E551B80}"/>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Herman Bavinck — “It is a consciousness of the Divine in us which enables us to see the Divine outside of ourselves”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Creation (Psalm 19:1–6)</a:t>
            </a:r>
          </a:p>
        </p:txBody>
      </p:sp>
    </p:spTree>
    <p:extLst>
      <p:ext uri="{BB962C8B-B14F-4D97-AF65-F5344CB8AC3E}">
        <p14:creationId xmlns:p14="http://schemas.microsoft.com/office/powerpoint/2010/main" val="39798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D9D26-BEA0-0366-9119-238FD75C9B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1F44A6-2740-9966-B72B-6282C52F35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753219A4-0752-70B4-B0CF-E19959A3F89C}"/>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45490E01-6E02-34E5-542C-B38B51EE975A}"/>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9DE59009-322C-1345-3CAA-DF89681490EB}"/>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082FAC44-B710-BA77-6DD7-92CA4ABC1E3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C317F716-9E94-2B21-04DE-633DB66F3EB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FAFA7EF0-71EE-DA6D-309D-55502C097B97}"/>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F382BF87-6D32-23E6-931E-A3D42E6B95B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3414756E-C71A-644C-69E2-04DDA2AC99A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E9323834-17BF-904A-A420-3C9786570830}"/>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4FA98C7C-B7AD-A9FA-AFDE-FE5CEFF868A1}"/>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98792441-0325-D1CF-4D11-BBCF08463528}"/>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BAE671E8-3318-2D4C-DC05-808CB3D2553B}"/>
              </a:ext>
            </a:extLst>
          </p:cNvPr>
          <p:cNvSpPr txBox="1"/>
          <p:nvPr/>
        </p:nvSpPr>
        <p:spPr>
          <a:xfrm>
            <a:off x="6797501" y="7937661"/>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James M Boice</a:t>
            </a:r>
          </a:p>
        </p:txBody>
      </p:sp>
      <p:sp>
        <p:nvSpPr>
          <p:cNvPr id="15" name="TextBox 15">
            <a:extLst>
              <a:ext uri="{FF2B5EF4-FFF2-40B4-BE49-F238E27FC236}">
                <a16:creationId xmlns:a16="http://schemas.microsoft.com/office/drawing/2014/main" id="{EAA7BA0D-3C2F-2044-686F-EA2359BC6E2B}"/>
              </a:ext>
            </a:extLst>
          </p:cNvPr>
          <p:cNvSpPr txBox="1"/>
          <p:nvPr/>
        </p:nvSpPr>
        <p:spPr>
          <a:xfrm>
            <a:off x="4480313" y="1339060"/>
            <a:ext cx="8236499" cy="3769365"/>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There is enough evidence </a:t>
            </a:r>
          </a:p>
          <a:p>
            <a:pPr algn="ctr">
              <a:lnSpc>
                <a:spcPct val="150000"/>
              </a:lnSpc>
              <a:spcBef>
                <a:spcPct val="0"/>
              </a:spcBef>
            </a:pPr>
            <a:r>
              <a:rPr lang="en-US" sz="4200" dirty="0">
                <a:solidFill>
                  <a:srgbClr val="000000"/>
                </a:solidFill>
                <a:latin typeface="Gilroy"/>
                <a:ea typeface="Gilroy"/>
                <a:cs typeface="Gilroy"/>
                <a:sym typeface="Gilroy"/>
              </a:rPr>
              <a:t>of God in a flower</a:t>
            </a:r>
          </a:p>
          <a:p>
            <a:pPr algn="ctr">
              <a:lnSpc>
                <a:spcPct val="150000"/>
              </a:lnSpc>
              <a:spcBef>
                <a:spcPct val="0"/>
              </a:spcBef>
            </a:pPr>
            <a:r>
              <a:rPr lang="en-US" sz="4200" dirty="0">
                <a:solidFill>
                  <a:srgbClr val="000000"/>
                </a:solidFill>
                <a:latin typeface="Gilroy"/>
                <a:ea typeface="Gilroy"/>
                <a:cs typeface="Gilroy"/>
                <a:sym typeface="Gilroy"/>
              </a:rPr>
              <a:t>to lead a child as well as </a:t>
            </a:r>
          </a:p>
          <a:p>
            <a:pPr algn="ctr">
              <a:lnSpc>
                <a:spcPct val="150000"/>
              </a:lnSpc>
              <a:spcBef>
                <a:spcPct val="0"/>
              </a:spcBef>
            </a:pPr>
            <a:r>
              <a:rPr lang="en-US" sz="4200" dirty="0">
                <a:solidFill>
                  <a:srgbClr val="000000"/>
                </a:solidFill>
                <a:latin typeface="Gilroy"/>
                <a:ea typeface="Gilroy"/>
                <a:cs typeface="Gilroy"/>
                <a:sym typeface="Gilroy"/>
              </a:rPr>
              <a:t>a scientist to worship him </a:t>
            </a:r>
          </a:p>
        </p:txBody>
      </p:sp>
      <p:sp>
        <p:nvSpPr>
          <p:cNvPr id="16" name="Freeform 16">
            <a:extLst>
              <a:ext uri="{FF2B5EF4-FFF2-40B4-BE49-F238E27FC236}">
                <a16:creationId xmlns:a16="http://schemas.microsoft.com/office/drawing/2014/main" id="{DFBD49CD-09A7-2D0B-45B4-B243B0CE3469}"/>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5ADE7573-E20A-7EB1-9FDF-E9D3D7D49D87}"/>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03863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83E7-977F-28D1-A5F2-95FD187536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4295A4-AFF4-81D3-B37C-82703B52E64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8F39357-B3A6-0109-7F7F-FB234B2581C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C4EB432-2B09-326F-5365-4CA37081436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9D9D85F-2A26-AC21-4AD0-D0EC3367007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86BBEC22-E26E-169C-A1A5-25D9C3FB47C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E4B2D34-648B-DF70-2361-959D62343B1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072CC57-242C-BF74-1218-8EFCBEA913C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F7D970E-F425-DFEB-E4A4-0C08D5EFB63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B45F706-F0FD-C168-E894-F82DA9EA30F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C2791863-4823-EB96-61FB-AD9ADF0A7719}"/>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does creation reveal about God?</a:t>
            </a:r>
          </a:p>
        </p:txBody>
      </p:sp>
    </p:spTree>
    <p:extLst>
      <p:ext uri="{BB962C8B-B14F-4D97-AF65-F5344CB8AC3E}">
        <p14:creationId xmlns:p14="http://schemas.microsoft.com/office/powerpoint/2010/main" val="16591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A0F1-F3C0-DB43-0307-2F662AF9BF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3521F0-DDFF-9322-83E2-55638A4127A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77DF128-9D75-DE2D-8409-2C98395EBEC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F165AD8-729F-EF8D-A2CA-4FBC322C6F3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D66CAD0-5B0D-8D55-18B4-DCE14F8993B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5C5EA61-B04E-AA1F-DCE6-98E761A77B5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1439B65-19EC-D972-4191-6FA8A0D1EE8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5310EAA-D6BA-64B2-B235-5472F603CEF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09D2E8B-1CB8-4310-4D03-B8531BBE39D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03C1E1D-C72E-E6BD-363D-7852D9BB436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Limited Knowledge</a:t>
            </a:r>
          </a:p>
        </p:txBody>
      </p:sp>
      <p:sp>
        <p:nvSpPr>
          <p:cNvPr id="11" name="TextBox 11">
            <a:extLst>
              <a:ext uri="{FF2B5EF4-FFF2-40B4-BE49-F238E27FC236}">
                <a16:creationId xmlns:a16="http://schemas.microsoft.com/office/drawing/2014/main" id="{A1C4A096-0845-DC44-7745-22533CD5B455}"/>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Romans 1:19–23</a:t>
            </a:r>
          </a:p>
        </p:txBody>
      </p:sp>
    </p:spTree>
    <p:extLst>
      <p:ext uri="{BB962C8B-B14F-4D97-AF65-F5344CB8AC3E}">
        <p14:creationId xmlns:p14="http://schemas.microsoft.com/office/powerpoint/2010/main" val="98420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435F-851F-8176-2716-3DAB9B0423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59B154-9310-B971-5D2D-853106098E7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4BA75B22-159F-FA04-087D-DED4A0504A62}"/>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17EC0390-A535-6DAC-E169-22D5750CAD74}"/>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FAC37E7A-9922-450F-C078-5F364AAB5224}"/>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9C8CB45C-EFDB-1541-1440-369AE05CAB0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653CC1AF-7ED9-07EE-E754-2028F06B4FC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DD2F596E-6C54-355E-C1F8-3E7CE97FD80E}"/>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339CB00A-8BFF-81E3-D3C6-B2D58D6B0FA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EDA3CA52-5A53-38C3-BE59-CD4FE9C2DA0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DFFC23AB-0E3E-D9E0-5AAD-499E77DECA00}"/>
              </a:ext>
            </a:extLst>
          </p:cNvPr>
          <p:cNvGrpSpPr/>
          <p:nvPr/>
        </p:nvGrpSpPr>
        <p:grpSpPr>
          <a:xfrm>
            <a:off x="10055912" y="8740930"/>
            <a:ext cx="10256613" cy="1421409"/>
            <a:chOff x="0" y="0"/>
            <a:chExt cx="2701330" cy="374363"/>
          </a:xfrm>
        </p:grpSpPr>
        <p:sp>
          <p:nvSpPr>
            <p:cNvPr id="12" name="Freeform 12">
              <a:extLst>
                <a:ext uri="{FF2B5EF4-FFF2-40B4-BE49-F238E27FC236}">
                  <a16:creationId xmlns:a16="http://schemas.microsoft.com/office/drawing/2014/main" id="{041C7C01-FBD6-EA6B-DFC6-6D9AA34F34D4}"/>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0C3FA81F-DC9E-6126-B109-A4BCD3D7C990}"/>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70D5CB2C-9A2F-FF3C-DB21-CC343437F800}"/>
              </a:ext>
            </a:extLst>
          </p:cNvPr>
          <p:cNvSpPr txBox="1"/>
          <p:nvPr/>
        </p:nvSpPr>
        <p:spPr>
          <a:xfrm>
            <a:off x="7809763" y="9068307"/>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John Calvin (1:5:3)</a:t>
            </a:r>
          </a:p>
        </p:txBody>
      </p:sp>
      <p:sp>
        <p:nvSpPr>
          <p:cNvPr id="15" name="TextBox 15">
            <a:extLst>
              <a:ext uri="{FF2B5EF4-FFF2-40B4-BE49-F238E27FC236}">
                <a16:creationId xmlns:a16="http://schemas.microsoft.com/office/drawing/2014/main" id="{46A3CEDA-EBA3-C3E2-2186-07B58B2CCA85}"/>
              </a:ext>
            </a:extLst>
          </p:cNvPr>
          <p:cNvSpPr txBox="1"/>
          <p:nvPr/>
        </p:nvSpPr>
        <p:spPr>
          <a:xfrm>
            <a:off x="4615508" y="617336"/>
            <a:ext cx="9172257" cy="7647350"/>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Certain philosophers, accordingly, long ago not ineptly called man a microcosm because he is a rare example of God’s power, goodness, and wisdom, and contains within himself enough miracles to occupy our minds, if only we are not irked at paying attention to them </a:t>
            </a:r>
          </a:p>
        </p:txBody>
      </p:sp>
      <p:sp>
        <p:nvSpPr>
          <p:cNvPr id="16" name="Freeform 16">
            <a:extLst>
              <a:ext uri="{FF2B5EF4-FFF2-40B4-BE49-F238E27FC236}">
                <a16:creationId xmlns:a16="http://schemas.microsoft.com/office/drawing/2014/main" id="{E3A2623B-CC9C-A38A-E8BA-31F342C17517}"/>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0C670649-9280-9625-A25B-E9670AA8AECC}"/>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375889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F1D8-9E18-20C4-0004-A1349889F4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698D18-381F-BD9F-02DE-204527325E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1D30285-D190-7038-58AC-0065BA339AE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8A6849D6-E4EA-834A-8418-0997FF2DB38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26CD98C-21C5-7D95-A901-EA05C856167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9AF173C-853D-EA1F-FA16-8C5849318E6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65F0DD5-3841-EBCE-0F65-EBFCB80409A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B5F17A4-C3DB-E56B-D8F1-25D80C53B8F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383AD4C-EE60-075A-E1E4-13974E8D877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61D93D9-A5FE-D5C7-378A-B7A6C32321D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Universal Knowledge</a:t>
            </a:r>
          </a:p>
        </p:txBody>
      </p:sp>
      <p:sp>
        <p:nvSpPr>
          <p:cNvPr id="13" name="TextBox 11">
            <a:extLst>
              <a:ext uri="{FF2B5EF4-FFF2-40B4-BE49-F238E27FC236}">
                <a16:creationId xmlns:a16="http://schemas.microsoft.com/office/drawing/2014/main" id="{8DFEC9FD-CEEA-AE63-6DE5-0A21F7F3EEE7}"/>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Acts 17:24–29</a:t>
            </a:r>
          </a:p>
        </p:txBody>
      </p:sp>
    </p:spTree>
    <p:extLst>
      <p:ext uri="{BB962C8B-B14F-4D97-AF65-F5344CB8AC3E}">
        <p14:creationId xmlns:p14="http://schemas.microsoft.com/office/powerpoint/2010/main" val="174925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268C-EDA4-A3CA-A492-7DCDFCB48E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05698B-EF82-19F6-0A4A-591867CCE54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4B3ACAB-CE92-FD4B-7AA1-00690FD5DC0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8F9CAC4-D089-FF15-EC70-35A7C99E0E4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177F1E2-F9D7-47CC-58C4-FFE6CF10EC8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19E1E6C-8E6F-E369-4137-451425D0807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F7296DB-D572-08F4-BA41-2967FCD57FB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D5442C9A-9A6E-745B-3D0A-62E35025C6F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3BEDD73-B023-DABA-AE73-4FE0F560FC2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D70D770-7AD4-B532-0921-38783898B95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Plain Knowledge</a:t>
            </a:r>
          </a:p>
        </p:txBody>
      </p:sp>
      <p:sp>
        <p:nvSpPr>
          <p:cNvPr id="11" name="TextBox 11">
            <a:extLst>
              <a:ext uri="{FF2B5EF4-FFF2-40B4-BE49-F238E27FC236}">
                <a16:creationId xmlns:a16="http://schemas.microsoft.com/office/drawing/2014/main" id="{0F1031D6-84BB-6C83-5338-F8C829559882}"/>
              </a:ext>
            </a:extLst>
          </p:cNvPr>
          <p:cNvSpPr txBox="1"/>
          <p:nvPr/>
        </p:nvSpPr>
        <p:spPr>
          <a:xfrm>
            <a:off x="1992588" y="2757169"/>
            <a:ext cx="10428012" cy="210224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Romans 1:19–23</a:t>
            </a:r>
          </a:p>
          <a:p>
            <a:pPr algn="just">
              <a:lnSpc>
                <a:spcPts val="5599"/>
              </a:lnSpc>
              <a:spcBef>
                <a:spcPct val="0"/>
              </a:spcBef>
            </a:pPr>
            <a:r>
              <a:rPr lang="en-US" sz="3999" dirty="0">
                <a:solidFill>
                  <a:srgbClr val="F7FBFF"/>
                </a:solidFill>
                <a:latin typeface="Gilroy"/>
                <a:ea typeface="Gilroy"/>
                <a:cs typeface="Gilroy"/>
                <a:sym typeface="Gilroy"/>
              </a:rPr>
              <a:t>	- ‘plain to them’</a:t>
            </a:r>
          </a:p>
          <a:p>
            <a:pPr algn="just">
              <a:lnSpc>
                <a:spcPts val="5599"/>
              </a:lnSpc>
              <a:spcBef>
                <a:spcPct val="0"/>
              </a:spcBef>
            </a:pPr>
            <a:r>
              <a:rPr lang="en-US" sz="3999" dirty="0">
                <a:solidFill>
                  <a:srgbClr val="F7FBFF"/>
                </a:solidFill>
                <a:latin typeface="Gilroy"/>
                <a:ea typeface="Gilroy"/>
                <a:cs typeface="Gilroy"/>
                <a:sym typeface="Gilroy"/>
              </a:rPr>
              <a:t>	- ‘clearly perceived’</a:t>
            </a:r>
          </a:p>
        </p:txBody>
      </p:sp>
    </p:spTree>
    <p:extLst>
      <p:ext uri="{BB962C8B-B14F-4D97-AF65-F5344CB8AC3E}">
        <p14:creationId xmlns:p14="http://schemas.microsoft.com/office/powerpoint/2010/main" val="181416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D703A-ACF8-F4B6-0A9E-D9304EDBD8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3239CD-5444-8784-7A62-B3C9A6D4074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E6F83F7D-F7E0-2997-5FC6-61550B7C58D4}"/>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1E9813B2-47F9-2EB4-99E2-507FCC57B7E9}"/>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5BF6A7CC-FD68-614E-EC7E-3551CAB6B3CA}"/>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BAF73AB9-3BBD-F1B6-CB34-C8D1F428916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C8404D71-957F-6D7B-5FAE-F17F9343E53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996AA45E-3085-FB0C-9101-E277F40789AD}"/>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44B6F1D1-3EDE-3E21-A47C-F530482E321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54EC4120-CF10-99B1-5212-D3F29B1FD31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0EDEF149-5F91-96FD-1C82-B08D3F65E904}"/>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8016045E-2B76-C431-47C1-153B2C9402E6}"/>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18C10281-E446-3363-5962-ABE016625B7F}"/>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FBCDC284-B637-14B2-BEB7-E1C3E93CFB34}"/>
              </a:ext>
            </a:extLst>
          </p:cNvPr>
          <p:cNvSpPr txBox="1"/>
          <p:nvPr/>
        </p:nvSpPr>
        <p:spPr>
          <a:xfrm>
            <a:off x="6797501" y="7937661"/>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Deuteronomy 29:29</a:t>
            </a:r>
          </a:p>
        </p:txBody>
      </p:sp>
      <p:sp>
        <p:nvSpPr>
          <p:cNvPr id="15" name="TextBox 15">
            <a:extLst>
              <a:ext uri="{FF2B5EF4-FFF2-40B4-BE49-F238E27FC236}">
                <a16:creationId xmlns:a16="http://schemas.microsoft.com/office/drawing/2014/main" id="{87404915-AF0D-C02B-E7A1-261A68806001}"/>
              </a:ext>
            </a:extLst>
          </p:cNvPr>
          <p:cNvSpPr txBox="1"/>
          <p:nvPr/>
        </p:nvSpPr>
        <p:spPr>
          <a:xfrm>
            <a:off x="4480313" y="1339060"/>
            <a:ext cx="823649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secret things belong to</a:t>
            </a:r>
          </a:p>
          <a:p>
            <a:pPr algn="ctr">
              <a:lnSpc>
                <a:spcPct val="150000"/>
              </a:lnSpc>
              <a:spcBef>
                <a:spcPct val="0"/>
              </a:spcBef>
            </a:pPr>
            <a:r>
              <a:rPr lang="en-US" sz="4200" dirty="0">
                <a:solidFill>
                  <a:srgbClr val="000000"/>
                </a:solidFill>
                <a:latin typeface="Gilroy"/>
                <a:ea typeface="Gilroy"/>
                <a:cs typeface="Gilroy"/>
                <a:sym typeface="Gilroy"/>
              </a:rPr>
              <a:t>the Lord our God, but the things</a:t>
            </a:r>
          </a:p>
          <a:p>
            <a:pPr algn="ctr">
              <a:lnSpc>
                <a:spcPct val="150000"/>
              </a:lnSpc>
              <a:spcBef>
                <a:spcPct val="0"/>
              </a:spcBef>
            </a:pPr>
            <a:r>
              <a:rPr lang="en-US" sz="4200" dirty="0">
                <a:solidFill>
                  <a:srgbClr val="000000"/>
                </a:solidFill>
                <a:latin typeface="Gilroy"/>
                <a:ea typeface="Gilroy"/>
                <a:cs typeface="Gilroy"/>
                <a:sym typeface="Gilroy"/>
              </a:rPr>
              <a:t>that are revealed belong to us</a:t>
            </a:r>
          </a:p>
          <a:p>
            <a:pPr algn="ctr">
              <a:lnSpc>
                <a:spcPct val="150000"/>
              </a:lnSpc>
              <a:spcBef>
                <a:spcPct val="0"/>
              </a:spcBef>
            </a:pPr>
            <a:r>
              <a:rPr lang="en-US" sz="4200" dirty="0">
                <a:solidFill>
                  <a:srgbClr val="000000"/>
                </a:solidFill>
                <a:latin typeface="Gilroy"/>
                <a:ea typeface="Gilroy"/>
                <a:cs typeface="Gilroy"/>
                <a:sym typeface="Gilroy"/>
              </a:rPr>
              <a:t>and to our children forever,</a:t>
            </a:r>
          </a:p>
          <a:p>
            <a:pPr algn="ctr">
              <a:lnSpc>
                <a:spcPct val="150000"/>
              </a:lnSpc>
              <a:spcBef>
                <a:spcPct val="0"/>
              </a:spcBef>
            </a:pPr>
            <a:r>
              <a:rPr lang="en-US" sz="4200" dirty="0">
                <a:solidFill>
                  <a:srgbClr val="000000"/>
                </a:solidFill>
                <a:latin typeface="Gilroy"/>
                <a:ea typeface="Gilroy"/>
                <a:cs typeface="Gilroy"/>
                <a:sym typeface="Gilroy"/>
              </a:rPr>
              <a:t>that we may do all </a:t>
            </a:r>
          </a:p>
          <a:p>
            <a:pPr algn="ctr">
              <a:lnSpc>
                <a:spcPct val="150000"/>
              </a:lnSpc>
              <a:spcBef>
                <a:spcPct val="0"/>
              </a:spcBef>
            </a:pPr>
            <a:r>
              <a:rPr lang="en-US" sz="4200" dirty="0">
                <a:solidFill>
                  <a:srgbClr val="000000"/>
                </a:solidFill>
                <a:latin typeface="Gilroy"/>
                <a:ea typeface="Gilroy"/>
                <a:cs typeface="Gilroy"/>
                <a:sym typeface="Gilroy"/>
              </a:rPr>
              <a:t>the words of this law.</a:t>
            </a:r>
          </a:p>
        </p:txBody>
      </p:sp>
      <p:sp>
        <p:nvSpPr>
          <p:cNvPr id="16" name="Freeform 16">
            <a:extLst>
              <a:ext uri="{FF2B5EF4-FFF2-40B4-BE49-F238E27FC236}">
                <a16:creationId xmlns:a16="http://schemas.microsoft.com/office/drawing/2014/main" id="{ADECD624-F766-FCE4-44F6-80503DF0223C}"/>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F2D19740-75C8-BD4F-81B8-60913CE4D8E6}"/>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28714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22DD-7F19-50D7-C8DD-F04BDBCDEB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0E31F9-5B3B-FCBA-669F-9260830CBA6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841CB78F-8F45-B04C-EDCF-025068578CD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70F41B4-FA47-F567-AD41-777D71D3B60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4C40E2B-928A-400A-015E-6B4F77249E4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DDA3FA9-29AB-86DA-D520-5D72A6E5E18C}"/>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4019593-426B-7903-D07E-42E9ACF4BA1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45404C5-469F-53A4-9B48-03E5D35BD6F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1F64417-50F2-E78A-AF84-C977C1B20AA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37E020C-CB0E-098F-1D86-574A53AED42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Sufficient Knowledge</a:t>
            </a:r>
          </a:p>
        </p:txBody>
      </p:sp>
      <p:sp>
        <p:nvSpPr>
          <p:cNvPr id="11" name="TextBox 11">
            <a:extLst>
              <a:ext uri="{FF2B5EF4-FFF2-40B4-BE49-F238E27FC236}">
                <a16:creationId xmlns:a16="http://schemas.microsoft.com/office/drawing/2014/main" id="{71DDDEAE-BA46-2E5E-0C11-518D07ABDF66}"/>
              </a:ext>
            </a:extLst>
          </p:cNvPr>
          <p:cNvSpPr txBox="1"/>
          <p:nvPr/>
        </p:nvSpPr>
        <p:spPr>
          <a:xfrm>
            <a:off x="1992588" y="2757169"/>
            <a:ext cx="10428012" cy="138409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Romans 1:19–23</a:t>
            </a:r>
          </a:p>
          <a:p>
            <a:pPr algn="just">
              <a:lnSpc>
                <a:spcPts val="5599"/>
              </a:lnSpc>
              <a:spcBef>
                <a:spcPct val="0"/>
              </a:spcBef>
            </a:pPr>
            <a:r>
              <a:rPr lang="en-US" sz="3999" dirty="0">
                <a:solidFill>
                  <a:srgbClr val="F7FBFF"/>
                </a:solidFill>
                <a:latin typeface="Gilroy"/>
                <a:ea typeface="Gilroy"/>
                <a:cs typeface="Gilroy"/>
                <a:sym typeface="Gilroy"/>
              </a:rPr>
              <a:t>	- ’So they are without excuse’.</a:t>
            </a:r>
          </a:p>
        </p:txBody>
      </p:sp>
    </p:spTree>
    <p:extLst>
      <p:ext uri="{BB962C8B-B14F-4D97-AF65-F5344CB8AC3E}">
        <p14:creationId xmlns:p14="http://schemas.microsoft.com/office/powerpoint/2010/main" val="343137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8552-F2D4-4AC8-F7DD-1800A49286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76D4E1-647C-C91A-5CA5-7BBB9DFA585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D1F17011-6C61-049D-9ADE-BF6A826BE720}"/>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7671B566-A622-71DB-1C81-6071B4E021BC}"/>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751A9D1E-6723-CCD9-29B6-430DABCD8B1F}"/>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7DE7E388-565C-A901-D130-8A93D13ADC8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7D636911-009B-2376-D30E-6DE6E5BA5DC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C30B2BA8-81F7-D37D-6283-B2F6754AC2C4}"/>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937CD079-A2FD-809F-1111-6B14CCF07CE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11464636-9C26-C0D5-9DFA-7DC0E144BA8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1AB5DE45-8858-5F74-D7D2-FD6E1F06A18E}"/>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561B5240-8413-FBE3-E94B-3C22C4208205}"/>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07D63BF2-AE2B-0300-F795-BB1F33D5264D}"/>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729F1EC7-014E-EA4B-E00E-B20EB39165AF}"/>
              </a:ext>
            </a:extLst>
          </p:cNvPr>
          <p:cNvSpPr txBox="1"/>
          <p:nvPr/>
        </p:nvSpPr>
        <p:spPr>
          <a:xfrm>
            <a:off x="6797501" y="7937661"/>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Peter Jensen</a:t>
            </a:r>
          </a:p>
        </p:txBody>
      </p:sp>
      <p:sp>
        <p:nvSpPr>
          <p:cNvPr id="15" name="TextBox 15">
            <a:extLst>
              <a:ext uri="{FF2B5EF4-FFF2-40B4-BE49-F238E27FC236}">
                <a16:creationId xmlns:a16="http://schemas.microsoft.com/office/drawing/2014/main" id="{8566CAED-78D4-894B-F2AC-F09C21BF7194}"/>
              </a:ext>
            </a:extLst>
          </p:cNvPr>
          <p:cNvSpPr txBox="1"/>
          <p:nvPr/>
        </p:nvSpPr>
        <p:spPr>
          <a:xfrm>
            <a:off x="4480313" y="1339060"/>
            <a:ext cx="8943151"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Sin perverts our apprehension of general revelation, but in so doing is also defined and judged by that perversion. the general revelation of God provides the ground for general human condemnation </a:t>
            </a:r>
          </a:p>
        </p:txBody>
      </p:sp>
      <p:sp>
        <p:nvSpPr>
          <p:cNvPr id="16" name="Freeform 16">
            <a:extLst>
              <a:ext uri="{FF2B5EF4-FFF2-40B4-BE49-F238E27FC236}">
                <a16:creationId xmlns:a16="http://schemas.microsoft.com/office/drawing/2014/main" id="{FC5245C0-AB7E-64DA-59F7-BF5C7C8C8F4C}"/>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5A2A6CA4-D58B-D56B-7605-1CF0F83011E7}"/>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343153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364D-8250-7632-8A0A-3060500E5B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317B4E-D976-52CE-3E75-D44B4210E6F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D6C66A0-21D7-2D5F-4464-54C8EDB885C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BDAD60C-C0B9-F81D-3D42-C20ADA3C54E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F80B182-3FBC-0C4C-FB3C-B8F7C74D46B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E0E95E7-75D8-DFEA-AD1B-6A0CE5246A2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9F5475E-DC0F-CDA9-E3CE-8F4DFF3FE920}"/>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54C0D86-A670-3457-3F9B-2928FA0A1CD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4CC3F8A-AE49-E565-08FC-26E5286C8DF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1D6107A-5BF4-E795-AFA2-93DA7877FF3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A6241D62-65CC-1EC6-6DEF-4058D4BB965E}"/>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does creation not reveal about God?</a:t>
            </a:r>
          </a:p>
        </p:txBody>
      </p:sp>
    </p:spTree>
    <p:extLst>
      <p:ext uri="{BB962C8B-B14F-4D97-AF65-F5344CB8AC3E}">
        <p14:creationId xmlns:p14="http://schemas.microsoft.com/office/powerpoint/2010/main" val="169386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D611-F403-6E15-778C-9F0D87360FE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A6489DD-83C5-FD19-01AC-184EC573170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275028F-F933-DCAD-5697-06529E9CD83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807428E-8938-8D41-2567-39EE1D6F654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69ACDFD-FBCB-9415-43C1-D3770E981D7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71E0F55-D173-DBC4-F502-3F3D796F729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6515819-E665-7C63-8917-8898C2CD693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24627A8-321A-65EA-DC28-9969BEA21F4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5DDF2DE-1ACF-E1A2-AF1E-B16097767DC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0F2F7B8-E281-7BF3-58E3-AE28D1ABA84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Insufficient Knowledge</a:t>
            </a:r>
          </a:p>
        </p:txBody>
      </p:sp>
    </p:spTree>
    <p:extLst>
      <p:ext uri="{BB962C8B-B14F-4D97-AF65-F5344CB8AC3E}">
        <p14:creationId xmlns:p14="http://schemas.microsoft.com/office/powerpoint/2010/main" val="14786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E5AF-D11A-8286-0406-A62C0B9CFD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DD277F-911D-2CFF-B8C5-BAC534D082C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1FB1641-B092-8ACE-0540-95BD7683333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3C53F02-9320-AE7F-2646-B01370093E3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73F8723-DFAA-D634-54CC-361AD9CFED1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8F4C46B3-B9E0-D7A2-EFC3-C39527AC02F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sp>
        <p:nvSpPr>
          <p:cNvPr id="10" name="TextBox 10">
            <a:extLst>
              <a:ext uri="{FF2B5EF4-FFF2-40B4-BE49-F238E27FC236}">
                <a16:creationId xmlns:a16="http://schemas.microsoft.com/office/drawing/2014/main" id="{E1DBCE43-91B1-2CF8-3D73-4537EC0FF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Belgic Confession, Article 2:</a:t>
            </a:r>
          </a:p>
        </p:txBody>
      </p:sp>
      <p:sp>
        <p:nvSpPr>
          <p:cNvPr id="11" name="TextBox 11">
            <a:extLst>
              <a:ext uri="{FF2B5EF4-FFF2-40B4-BE49-F238E27FC236}">
                <a16:creationId xmlns:a16="http://schemas.microsoft.com/office/drawing/2014/main" id="{0100D5B0-8BEC-C2AC-3671-2ADFDCCF3B7F}"/>
              </a:ext>
            </a:extLst>
          </p:cNvPr>
          <p:cNvSpPr txBox="1"/>
          <p:nvPr/>
        </p:nvSpPr>
        <p:spPr>
          <a:xfrm>
            <a:off x="1352549" y="2668168"/>
            <a:ext cx="16350241" cy="6411114"/>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We know Him by two means: first, by the creation, preservation, and government of the universe; which is before our eyes as a most elegant book, wherein all creatures, great and small, are as so many characters leading us to contemplate the invisible things of God, namely, His eternal power and divinity, as the apostle Paul saith.        All which things are sufficient to convince men, and leave them without excuse. Secondly, He makes Himself more clearly and fully known to us by His holy and divine Word; that is to say, as far as is necessary for us to know in this life, to His glory and our salvation.</a:t>
            </a:r>
          </a:p>
        </p:txBody>
      </p:sp>
    </p:spTree>
    <p:extLst>
      <p:ext uri="{BB962C8B-B14F-4D97-AF65-F5344CB8AC3E}">
        <p14:creationId xmlns:p14="http://schemas.microsoft.com/office/powerpoint/2010/main" val="37620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BBAA-F4DB-81E0-F20E-1DA153C9E9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EAFE9A-77CD-70E4-A8EB-476AA2067B6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3B8D92D-6A0A-4580-BC95-5B7C0361E4E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1408D3E-C4A7-7D6B-4787-E52060D7796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DBE03AC-65E8-F05B-50C8-41E3E5788D4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69EBDC0-288C-3440-4C3F-D20BCF97A2E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7FB824F-8D91-BE30-58E4-DB640ED0A9C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0477C034-3DDA-2A59-22A8-8C087163C61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378C6AA-B2D8-97A0-7B6C-B06FED2F9BF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EA88BC9-EE4D-B437-91D1-8B379B42C9B8}"/>
              </a:ext>
            </a:extLst>
          </p:cNvPr>
          <p:cNvSpPr txBox="1"/>
          <p:nvPr/>
        </p:nvSpPr>
        <p:spPr>
          <a:xfrm>
            <a:off x="1992588" y="1445644"/>
            <a:ext cx="13399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Value of General Revelation </a:t>
            </a:r>
          </a:p>
        </p:txBody>
      </p:sp>
    </p:spTree>
    <p:extLst>
      <p:ext uri="{BB962C8B-B14F-4D97-AF65-F5344CB8AC3E}">
        <p14:creationId xmlns:p14="http://schemas.microsoft.com/office/powerpoint/2010/main" val="24711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F01D4-38E5-5406-D8E3-74CC0A738F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902912-3595-6ED6-BCF8-62AA688CB89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6E8AE22-3ACA-F2F5-BFBE-EA3A9C9C858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03B817E-5528-EF82-2779-B4D85244E4D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C787DD3-DD00-B115-5A10-7EEE384DAE9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1C88A8F-F91C-B54F-B375-868FCAC268D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45F3EAA-3E0F-B331-F992-5577E427510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111A4E4-4EEF-43F6-F9AF-30AB5CE751E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767DBF3-D75C-0EAA-5E9B-646FCA0EE86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90CAEAA-8825-A6EF-8EF9-EE99DCD5D675}"/>
              </a:ext>
            </a:extLst>
          </p:cNvPr>
          <p:cNvSpPr txBox="1"/>
          <p:nvPr/>
        </p:nvSpPr>
        <p:spPr>
          <a:xfrm>
            <a:off x="1992588" y="1445644"/>
            <a:ext cx="13399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Value of General Revelation </a:t>
            </a:r>
          </a:p>
        </p:txBody>
      </p:sp>
      <p:sp>
        <p:nvSpPr>
          <p:cNvPr id="11" name="TextBox 11">
            <a:extLst>
              <a:ext uri="{FF2B5EF4-FFF2-40B4-BE49-F238E27FC236}">
                <a16:creationId xmlns:a16="http://schemas.microsoft.com/office/drawing/2014/main" id="{525FD667-3571-3A97-368F-CAEF0E6D1D2A}"/>
              </a:ext>
            </a:extLst>
          </p:cNvPr>
          <p:cNvSpPr txBox="1"/>
          <p:nvPr/>
        </p:nvSpPr>
        <p:spPr>
          <a:xfrm>
            <a:off x="1992588" y="2757169"/>
            <a:ext cx="10428012" cy="210224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Christian Life — Ps 111:2–3; Mt 6</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51750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B617-E334-64C9-8B84-68EE60654C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785996-70DB-F11B-5322-67230A5969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672C344-E001-15B0-37CC-8FC6BE57BD5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DC0090F-0AC8-B003-022A-1ED751CB163C}"/>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3A651B2-01F6-1ABC-8B60-2B8D239D05A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D5312A3-E27D-D95A-55D7-379C7FF49E0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F1292F2-E42A-DA90-F3E5-F830228D582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9624613-50D5-3D1D-AA05-6CE53E71E42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4E5D928-F45D-4374-6161-106DCD16704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31638DF-43A7-154F-AA3D-E25CBFED2E72}"/>
              </a:ext>
            </a:extLst>
          </p:cNvPr>
          <p:cNvSpPr txBox="1"/>
          <p:nvPr/>
        </p:nvSpPr>
        <p:spPr>
          <a:xfrm>
            <a:off x="1992588" y="1445644"/>
            <a:ext cx="13399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Value of General Revelation </a:t>
            </a:r>
          </a:p>
        </p:txBody>
      </p:sp>
      <p:sp>
        <p:nvSpPr>
          <p:cNvPr id="11" name="TextBox 11">
            <a:extLst>
              <a:ext uri="{FF2B5EF4-FFF2-40B4-BE49-F238E27FC236}">
                <a16:creationId xmlns:a16="http://schemas.microsoft.com/office/drawing/2014/main" id="{7C78DE33-BFC0-4BAE-883F-75280935A08B}"/>
              </a:ext>
            </a:extLst>
          </p:cNvPr>
          <p:cNvSpPr txBox="1"/>
          <p:nvPr/>
        </p:nvSpPr>
        <p:spPr>
          <a:xfrm>
            <a:off x="1992588" y="2757169"/>
            <a:ext cx="10428012" cy="210224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Christian Life — Ps 111:2–3; Mt 6</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Mission — Acts 14:15–17</a:t>
            </a:r>
          </a:p>
        </p:txBody>
      </p:sp>
    </p:spTree>
    <p:extLst>
      <p:ext uri="{BB962C8B-B14F-4D97-AF65-F5344CB8AC3E}">
        <p14:creationId xmlns:p14="http://schemas.microsoft.com/office/powerpoint/2010/main" val="202779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FDF73-0CC3-FEBE-D654-FADB9230E6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3C479B-7AF8-7F5E-DE0C-20DC5D2AC8D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7A81473-8961-8C20-D387-8837BE9A515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E08487C-116F-E511-9C0C-F1011FCFE8E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CAE23F1-014C-A521-44B5-3EB8420477B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E76B67E-9F0A-2203-7B13-0F1CF9F5A25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C082FED-6B75-BFAD-9587-55B4A02A99C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59951F31-8708-4FF3-2286-DEBD4A46AC3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F20550A-759F-7020-BFD5-B002F35B653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3DD3730-6160-F3E3-EA2F-10E99A5BABF3}"/>
              </a:ext>
            </a:extLst>
          </p:cNvPr>
          <p:cNvSpPr txBox="1"/>
          <p:nvPr/>
        </p:nvSpPr>
        <p:spPr>
          <a:xfrm>
            <a:off x="1992588" y="1445644"/>
            <a:ext cx="133998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Value of General Revelation </a:t>
            </a:r>
          </a:p>
        </p:txBody>
      </p:sp>
      <p:sp>
        <p:nvSpPr>
          <p:cNvPr id="11" name="TextBox 11">
            <a:extLst>
              <a:ext uri="{FF2B5EF4-FFF2-40B4-BE49-F238E27FC236}">
                <a16:creationId xmlns:a16="http://schemas.microsoft.com/office/drawing/2014/main" id="{C2E60BED-63C8-D067-ECB0-7FB16A023EF3}"/>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Christian Life — Ps 111:2–3; Mt 6</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Mission — Acts 14:15–17</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3. Praise — Psalm 147:4–5</a:t>
            </a:r>
          </a:p>
        </p:txBody>
      </p:sp>
    </p:spTree>
    <p:extLst>
      <p:ext uri="{BB962C8B-B14F-4D97-AF65-F5344CB8AC3E}">
        <p14:creationId xmlns:p14="http://schemas.microsoft.com/office/powerpoint/2010/main" val="66618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1028700" y="1028700"/>
            <a:ext cx="16997941" cy="8229600"/>
            <a:chOff x="0" y="0"/>
            <a:chExt cx="4476824" cy="2167467"/>
          </a:xfrm>
        </p:grpSpPr>
        <p:sp>
          <p:nvSpPr>
            <p:cNvPr id="4" name="Freeform 4"/>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p:cNvGrpSpPr/>
          <p:nvPr/>
        </p:nvGrpSpPr>
        <p:grpSpPr>
          <a:xfrm rot="-2700000">
            <a:off x="12874035" y="1818586"/>
            <a:ext cx="10863149" cy="10863149"/>
            <a:chOff x="0" y="0"/>
            <a:chExt cx="2041549" cy="2041549"/>
          </a:xfrm>
        </p:grpSpPr>
        <p:sp>
          <p:nvSpPr>
            <p:cNvPr id="8" name="Freeform 8"/>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Three Types of Revelation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B37D-C224-6D15-0DF9-E5C9632F25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9AB7C2-AB81-8EF6-1926-E4A09B0B334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717267F-E940-3A49-70A2-455A7BA6734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47861AD-AB8F-051C-D32D-AE34DB7377A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3BB4271-CB70-153A-1AA2-5C2A680AB3F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635478A-B4D5-8A4D-34FB-E7338D187F5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118B678-5486-2F6F-1D30-0FD13F409C2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0E97EF1-3DB9-2AE5-3463-B20F149C59A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D7311EE-C861-F609-69F3-EB6FE78C9CD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655209C-67E5-DA9E-16F2-09F990D3154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Three Types of Revelation </a:t>
            </a:r>
          </a:p>
        </p:txBody>
      </p:sp>
      <p:sp>
        <p:nvSpPr>
          <p:cNvPr id="11" name="TextBox 11">
            <a:extLst>
              <a:ext uri="{FF2B5EF4-FFF2-40B4-BE49-F238E27FC236}">
                <a16:creationId xmlns:a16="http://schemas.microsoft.com/office/drawing/2014/main" id="{5183D31D-01F8-F29D-9921-4E4C5AA8CEA5}"/>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General Revelation </a:t>
            </a:r>
          </a:p>
        </p:txBody>
      </p:sp>
    </p:spTree>
    <p:extLst>
      <p:ext uri="{BB962C8B-B14F-4D97-AF65-F5344CB8AC3E}">
        <p14:creationId xmlns:p14="http://schemas.microsoft.com/office/powerpoint/2010/main" val="314670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4C603-33C6-444B-A0CE-7E4EA92D92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AB347-F0D0-CAE9-EF90-B6CEBE7AE36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2F05AB5-6B38-29CA-8EDA-B763D21A760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100FB56-FCF7-3FEE-4BE0-E7F107CB0B2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FE6B90F-D5B5-C9B8-5D9B-A3B31AD8E9A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B30B30C-1CF7-89D3-3412-B76A576F8D8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FF76D16-C181-5E6F-2BFD-50C0CC58794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FA9C85E-DB0D-B6A6-2ACE-C9FE08FAC5B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6813593-936B-142B-046E-BA0BE482502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70F2BC6-A406-BE71-A07D-5F336746D8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Three Types of Revelation </a:t>
            </a:r>
          </a:p>
        </p:txBody>
      </p:sp>
      <p:sp>
        <p:nvSpPr>
          <p:cNvPr id="11" name="TextBox 11">
            <a:extLst>
              <a:ext uri="{FF2B5EF4-FFF2-40B4-BE49-F238E27FC236}">
                <a16:creationId xmlns:a16="http://schemas.microsoft.com/office/drawing/2014/main" id="{D11094AD-7A3D-83FA-2BEB-50B814A30E5E}"/>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General Revelation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Special Revelation</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56479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90CA-97F0-FA22-5FFB-91019BB1DF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7FC9FF-7477-CFA3-5E26-17BFB3F9F2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1758346-90B6-66ED-4D14-82A180AB2C3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3FF47B8-AE0D-E1B3-05E4-3CD0495DE22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89FAEC2-54CF-FA23-12BA-C566807BB03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B7DEEC7-024E-218A-94FE-757B4AB5F34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B234080-F45F-2768-92B0-87D4D323470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F671CFF-5C7C-E804-2A1E-501DBF6D23A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0491311-C55B-A435-0F32-87A47AEF9F9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62C5F7-78FE-DF8C-0202-D2182709FAC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Three Types of Revelation </a:t>
            </a:r>
          </a:p>
        </p:txBody>
      </p:sp>
      <p:sp>
        <p:nvSpPr>
          <p:cNvPr id="11" name="TextBox 11">
            <a:extLst>
              <a:ext uri="{FF2B5EF4-FFF2-40B4-BE49-F238E27FC236}">
                <a16:creationId xmlns:a16="http://schemas.microsoft.com/office/drawing/2014/main" id="{4E4EC9C5-193F-9B57-A53E-C78DD78B39D0}"/>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General Revelation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Special Revelation</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3. Holy Spirit Applied Revelation</a:t>
            </a:r>
          </a:p>
        </p:txBody>
      </p:sp>
    </p:spTree>
    <p:extLst>
      <p:ext uri="{BB962C8B-B14F-4D97-AF65-F5344CB8AC3E}">
        <p14:creationId xmlns:p14="http://schemas.microsoft.com/office/powerpoint/2010/main" val="248477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12BD-059F-79DD-000E-7D1CE55E1D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D72594-EF54-FB9F-C00D-A211444E37B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D170515-2A2A-6DB6-E3E4-3E37EAEAEA2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C050DEC-C338-B5F1-8893-BCF34DBDD71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8BA00E70-4051-0535-5F3A-EB7771D8E26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F97EC08-87AD-8B9D-3211-77C3F6AE447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BE7A247-B2AE-E5EB-2880-31C4E44F90B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8EBE52CD-2860-3F6E-45EF-C8EF0C6D79D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5E7D557-9E19-30D1-7534-D08CE041504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93F2872D-4620-D9A0-769C-B07B6736A19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Immediate Knowledge</a:t>
            </a:r>
          </a:p>
        </p:txBody>
      </p:sp>
    </p:spTree>
    <p:extLst>
      <p:ext uri="{BB962C8B-B14F-4D97-AF65-F5344CB8AC3E}">
        <p14:creationId xmlns:p14="http://schemas.microsoft.com/office/powerpoint/2010/main" val="102496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2994-5A21-F9C4-8054-F6E5A8EA8A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33E0A8-8648-67A6-07E0-95DFB9D1E5C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B7F132C-23D5-B3F8-961B-E5FC56CA144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82A3658B-2201-FC84-D611-424E15D0BDA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5714E7A-C907-6AFE-7300-8373B2D4C9E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D82AC3D-89AF-5F65-87C7-F71425887EF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A7C702A-2C63-21E9-B5BA-0FC40598028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9F24B39-7094-43F9-9CCC-4201700A574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034C4EA-C654-0FAA-3EEA-22A0C304BB7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412437B-CE91-EB7A-79EB-3BD8522837C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Immediate Knowledge</a:t>
            </a:r>
          </a:p>
        </p:txBody>
      </p:sp>
      <p:sp>
        <p:nvSpPr>
          <p:cNvPr id="11" name="TextBox 11">
            <a:extLst>
              <a:ext uri="{FF2B5EF4-FFF2-40B4-BE49-F238E27FC236}">
                <a16:creationId xmlns:a16="http://schemas.microsoft.com/office/drawing/2014/main" id="{F08AAD9B-E15C-3445-B82E-6F1BDB3070C1}"/>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Calvin’s Sense of Divinity (</a:t>
            </a:r>
            <a:r>
              <a:rPr lang="en-US" sz="3999" i="1" dirty="0">
                <a:solidFill>
                  <a:srgbClr val="F7FBFF"/>
                </a:solidFill>
                <a:latin typeface="Gilroy"/>
                <a:ea typeface="Gilroy"/>
                <a:cs typeface="Gilroy"/>
                <a:sym typeface="Gilroy"/>
              </a:rPr>
              <a:t>Sensus divinitatis</a:t>
            </a:r>
            <a:r>
              <a:rPr lang="en-US" sz="3999" dirty="0">
                <a:solidFill>
                  <a:srgbClr val="F7FBFF"/>
                </a:solidFill>
                <a:latin typeface="Gilroy"/>
                <a:ea typeface="Gilroy"/>
                <a:cs typeface="Gilroy"/>
                <a:sym typeface="Gilroy"/>
              </a:rPr>
              <a:t>)</a:t>
            </a:r>
          </a:p>
        </p:txBody>
      </p:sp>
    </p:spTree>
    <p:extLst>
      <p:ext uri="{BB962C8B-B14F-4D97-AF65-F5344CB8AC3E}">
        <p14:creationId xmlns:p14="http://schemas.microsoft.com/office/powerpoint/2010/main" val="387044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F6CF-8467-D66D-E5AA-2C9D6B30A6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2D7E8C-96FD-EEB4-2D72-8C425FC3BEA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8C8CD9A3-73D5-91AC-1C38-D333584C418C}"/>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4BDED28F-A691-55FC-C61B-7212767B47E6}"/>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F2D174AE-DD4C-30E7-3546-8433898A7181}"/>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70B6D536-13D9-F9D7-1954-EF60575DE91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5E36FF2F-1C9E-F271-9FF3-5D65798684E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0FBB97F1-A0AF-207D-94ED-A14024FF93CE}"/>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9208E325-D84B-5F6A-15FD-594D6E70EC4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D586AE8A-1788-2C9D-3BE4-1E73517B26B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8860ABE8-0BD4-25A0-041C-0609A321F6E5}"/>
              </a:ext>
            </a:extLst>
          </p:cNvPr>
          <p:cNvGrpSpPr/>
          <p:nvPr/>
        </p:nvGrpSpPr>
        <p:grpSpPr>
          <a:xfrm>
            <a:off x="9144000" y="7763295"/>
            <a:ext cx="10256613" cy="1421409"/>
            <a:chOff x="0" y="0"/>
            <a:chExt cx="2701330" cy="374363"/>
          </a:xfrm>
        </p:grpSpPr>
        <p:sp>
          <p:nvSpPr>
            <p:cNvPr id="12" name="Freeform 12">
              <a:extLst>
                <a:ext uri="{FF2B5EF4-FFF2-40B4-BE49-F238E27FC236}">
                  <a16:creationId xmlns:a16="http://schemas.microsoft.com/office/drawing/2014/main" id="{0BA84409-DC03-CB9C-1FE4-15E4103DAB36}"/>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2725ADD8-9E62-B466-3304-B3D51FCB4F14}"/>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3756C486-C3B9-97CC-23C8-379E3531A864}"/>
              </a:ext>
            </a:extLst>
          </p:cNvPr>
          <p:cNvSpPr txBox="1"/>
          <p:nvPr/>
        </p:nvSpPr>
        <p:spPr>
          <a:xfrm>
            <a:off x="6611974" y="788771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John Calvin (1:3:3)</a:t>
            </a:r>
          </a:p>
        </p:txBody>
      </p:sp>
      <p:sp>
        <p:nvSpPr>
          <p:cNvPr id="15" name="TextBox 15">
            <a:extLst>
              <a:ext uri="{FF2B5EF4-FFF2-40B4-BE49-F238E27FC236}">
                <a16:creationId xmlns:a16="http://schemas.microsoft.com/office/drawing/2014/main" id="{87FC57DA-CDC4-5D41-E637-D30416BB1741}"/>
              </a:ext>
            </a:extLst>
          </p:cNvPr>
          <p:cNvSpPr txBox="1"/>
          <p:nvPr/>
        </p:nvSpPr>
        <p:spPr>
          <a:xfrm>
            <a:off x="4480313" y="1339060"/>
            <a:ext cx="8702287" cy="4738861"/>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conviction, namely, </a:t>
            </a:r>
          </a:p>
          <a:p>
            <a:pPr algn="ctr">
              <a:lnSpc>
                <a:spcPct val="150000"/>
              </a:lnSpc>
              <a:spcBef>
                <a:spcPct val="0"/>
              </a:spcBef>
            </a:pPr>
            <a:r>
              <a:rPr lang="en-US" sz="4200" dirty="0">
                <a:solidFill>
                  <a:srgbClr val="000000"/>
                </a:solidFill>
                <a:latin typeface="Gilroy"/>
                <a:ea typeface="Gilroy"/>
                <a:cs typeface="Gilroy"/>
                <a:sym typeface="Gilroy"/>
              </a:rPr>
              <a:t>that there is some God, </a:t>
            </a:r>
          </a:p>
          <a:p>
            <a:pPr algn="ctr">
              <a:lnSpc>
                <a:spcPct val="150000"/>
              </a:lnSpc>
              <a:spcBef>
                <a:spcPct val="0"/>
              </a:spcBef>
            </a:pPr>
            <a:r>
              <a:rPr lang="en-US" sz="4200" dirty="0">
                <a:solidFill>
                  <a:srgbClr val="000000"/>
                </a:solidFill>
                <a:latin typeface="Gilroy"/>
                <a:ea typeface="Gilroy"/>
                <a:cs typeface="Gilroy"/>
                <a:sym typeface="Gilroy"/>
              </a:rPr>
              <a:t>is naturally inborn in all, </a:t>
            </a:r>
          </a:p>
          <a:p>
            <a:pPr algn="ctr">
              <a:lnSpc>
                <a:spcPct val="150000"/>
              </a:lnSpc>
              <a:spcBef>
                <a:spcPct val="0"/>
              </a:spcBef>
            </a:pPr>
            <a:r>
              <a:rPr lang="en-US" sz="4200" dirty="0">
                <a:solidFill>
                  <a:srgbClr val="000000"/>
                </a:solidFill>
                <a:latin typeface="Gilroy"/>
                <a:ea typeface="Gilroy"/>
                <a:cs typeface="Gilroy"/>
                <a:sym typeface="Gilroy"/>
              </a:rPr>
              <a:t>and is fixed deep within, </a:t>
            </a:r>
          </a:p>
          <a:p>
            <a:pPr algn="ctr">
              <a:lnSpc>
                <a:spcPct val="150000"/>
              </a:lnSpc>
              <a:spcBef>
                <a:spcPct val="0"/>
              </a:spcBef>
            </a:pPr>
            <a:r>
              <a:rPr lang="en-US" sz="4200" dirty="0">
                <a:solidFill>
                  <a:srgbClr val="000000"/>
                </a:solidFill>
                <a:latin typeface="Gilroy"/>
                <a:ea typeface="Gilroy"/>
                <a:cs typeface="Gilroy"/>
                <a:sym typeface="Gilroy"/>
              </a:rPr>
              <a:t>as it were in the very marrow</a:t>
            </a:r>
          </a:p>
        </p:txBody>
      </p:sp>
      <p:sp>
        <p:nvSpPr>
          <p:cNvPr id="16" name="Freeform 16">
            <a:extLst>
              <a:ext uri="{FF2B5EF4-FFF2-40B4-BE49-F238E27FC236}">
                <a16:creationId xmlns:a16="http://schemas.microsoft.com/office/drawing/2014/main" id="{8819BD3A-1F86-A132-65D1-17B067F24F45}"/>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DD1B252-7606-273C-E00C-CDFB703B2647}"/>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25155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D08C3E53-3082-4FDF-B7BB-929E25FEB1B0}"/>
</file>

<file path=customXml/itemProps2.xml><?xml version="1.0" encoding="utf-8"?>
<ds:datastoreItem xmlns:ds="http://schemas.openxmlformats.org/officeDocument/2006/customXml" ds:itemID="{59F82989-FF67-411F-8994-FE8D4A51BB42}"/>
</file>

<file path=customXml/itemProps3.xml><?xml version="1.0" encoding="utf-8"?>
<ds:datastoreItem xmlns:ds="http://schemas.openxmlformats.org/officeDocument/2006/customXml" ds:itemID="{4E692D5A-9D1A-4466-886A-5A428FBF5F93}"/>
</file>

<file path=docProps/app.xml><?xml version="1.0" encoding="utf-8"?>
<Properties xmlns="http://schemas.openxmlformats.org/officeDocument/2006/extended-properties" xmlns:vt="http://schemas.openxmlformats.org/officeDocument/2006/docPropsVTypes">
  <TotalTime>223</TotalTime>
  <Words>594</Words>
  <Application>Microsoft Macintosh PowerPoint</Application>
  <PresentationFormat>Custom</PresentationFormat>
  <Paragraphs>85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Gilroy</vt:lpstr>
      <vt:lpstr>Calibri</vt:lpstr>
      <vt:lpstr>Gilroy Bold</vt:lpstr>
      <vt:lpstr>Big John PRO Bold</vt:lpstr>
      <vt:lpstr>Gilroy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40</cp:revision>
  <dcterms:created xsi:type="dcterms:W3CDTF">2006-08-16T00:00:00Z</dcterms:created>
  <dcterms:modified xsi:type="dcterms:W3CDTF">2026-01-31T21:52:32Z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