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sldIdLst>
    <p:sldId id="256" r:id="rId2"/>
    <p:sldId id="357" r:id="rId3"/>
    <p:sldId id="414" r:id="rId4"/>
    <p:sldId id="417" r:id="rId5"/>
    <p:sldId id="418" r:id="rId6"/>
    <p:sldId id="419" r:id="rId7"/>
    <p:sldId id="413" r:id="rId8"/>
    <p:sldId id="380" r:id="rId9"/>
    <p:sldId id="421" r:id="rId10"/>
    <p:sldId id="422" r:id="rId11"/>
    <p:sldId id="423" r:id="rId12"/>
    <p:sldId id="406" r:id="rId13"/>
    <p:sldId id="424" r:id="rId14"/>
    <p:sldId id="425" r:id="rId15"/>
    <p:sldId id="426" r:id="rId16"/>
    <p:sldId id="427" r:id="rId17"/>
    <p:sldId id="415" r:id="rId18"/>
    <p:sldId id="428" r:id="rId19"/>
    <p:sldId id="407" r:id="rId20"/>
    <p:sldId id="408" r:id="rId21"/>
    <p:sldId id="429" r:id="rId22"/>
    <p:sldId id="409" r:id="rId23"/>
    <p:sldId id="430" r:id="rId24"/>
    <p:sldId id="410" r:id="rId25"/>
    <p:sldId id="431" r:id="rId26"/>
    <p:sldId id="432" r:id="rId27"/>
    <p:sldId id="411" r:id="rId28"/>
    <p:sldId id="435" r:id="rId29"/>
    <p:sldId id="433" r:id="rId30"/>
    <p:sldId id="434" r:id="rId31"/>
    <p:sldId id="303" r:id="rId32"/>
    <p:sldId id="412" r:id="rId33"/>
    <p:sldId id="416" r:id="rId34"/>
    <p:sldId id="437" r:id="rId35"/>
    <p:sldId id="436" r:id="rId36"/>
    <p:sldId id="401" r:id="rId37"/>
    <p:sldId id="405" r:id="rId38"/>
    <p:sldId id="403" r:id="rId39"/>
    <p:sldId id="404" r:id="rId40"/>
    <p:sldId id="297" r:id="rId41"/>
  </p:sldIdLst>
  <p:sldSz cx="18288000" cy="10287000"/>
  <p:notesSz cx="6858000" cy="9144000"/>
  <p:embeddedFontLst>
    <p:embeddedFont>
      <p:font typeface="Big John PRO Bold" pitchFamily="2" charset="77"/>
      <p:regular r:id="rId43"/>
      <p:bold r:id="rId44"/>
    </p:embeddedFont>
    <p:embeddedFont>
      <p:font typeface="Gilroy" pitchFamily="2" charset="77"/>
      <p:regular r:id="rId45"/>
    </p:embeddedFont>
    <p:embeddedFont>
      <p:font typeface="Gilroy Bold" pitchFamily="2" charset="77"/>
      <p:regular r:id="rId46"/>
      <p:bold r:id="rId47"/>
    </p:embeddedFont>
    <p:embeddedFont>
      <p:font typeface="Gilroy Italics" pitchFamily="2" charset="77"/>
      <p:regular r:id="rId48"/>
      <p: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96260" autoAdjust="0"/>
  </p:normalViewPr>
  <p:slideViewPr>
    <p:cSldViewPr>
      <p:cViewPr varScale="1">
        <p:scale>
          <a:sx n="17" d="100"/>
          <a:sy n="17" d="100"/>
        </p:scale>
        <p:origin x="216" y="9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039A56-67FE-C149-AB2D-273CDC5DE880}" type="datetimeFigureOut">
              <a:rPr lang="en-GB" smtClean="0"/>
              <a:t>08/03/2026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788D6-A6CF-094B-8AB2-5993714D18E1}" type="slidenum">
              <a:rPr lang="en-GB" smtClean="0"/>
              <a:t>‹#›</a:t>
            </a:fld>
            <a:endParaRPr lang="en-GB" dirty="0"/>
          </a:p>
        </p:txBody>
      </p:sp>
    </p:spTree>
    <p:extLst>
      <p:ext uri="{BB962C8B-B14F-4D97-AF65-F5344CB8AC3E}">
        <p14:creationId xmlns:p14="http://schemas.microsoft.com/office/powerpoint/2010/main" val="2984039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3/8/26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3/8/26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3/8/26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3/8/26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3/8/26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p:cNvGrpSpPr/>
          <p:nvPr/>
        </p:nvGrpSpPr>
        <p:grpSpPr>
          <a:xfrm>
            <a:off x="4072637" y="-738307"/>
            <a:ext cx="5816332" cy="8724498"/>
            <a:chOff x="0" y="0"/>
            <a:chExt cx="406400" cy="609600"/>
          </a:xfrm>
        </p:grpSpPr>
        <p:sp>
          <p:nvSpPr>
            <p:cNvPr id="4" name="Freeform 4"/>
            <p:cNvSpPr/>
            <p:nvPr/>
          </p:nvSpPr>
          <p:spPr>
            <a:xfrm>
              <a:off x="0" y="0"/>
              <a:ext cx="406400" cy="609600"/>
            </a:xfrm>
            <a:custGeom>
              <a:avLst/>
              <a:gdLst/>
              <a:ahLst/>
              <a:cxnLst/>
              <a:rect l="l" t="t" r="r" b="b"/>
              <a:pathLst>
                <a:path w="406400" h="609600">
                  <a:moveTo>
                    <a:pt x="203200" y="0"/>
                  </a:moveTo>
                  <a:lnTo>
                    <a:pt x="406400" y="0"/>
                  </a:lnTo>
                  <a:lnTo>
                    <a:pt x="203200" y="609600"/>
                  </a:lnTo>
                  <a:lnTo>
                    <a:pt x="0" y="609600"/>
                  </a:lnTo>
                  <a:lnTo>
                    <a:pt x="203200" y="0"/>
                  </a:lnTo>
                  <a:close/>
                </a:path>
              </a:pathLst>
            </a:custGeom>
            <a:solidFill>
              <a:srgbClr val="395D91"/>
            </a:solidFill>
          </p:spPr>
          <p:txBody>
            <a:bodyPr/>
            <a:lstStyle/>
            <a:p>
              <a:endParaRPr lang="it-DE"/>
            </a:p>
          </p:txBody>
        </p:sp>
        <p:sp>
          <p:nvSpPr>
            <p:cNvPr id="5" name="TextBox 5"/>
            <p:cNvSpPr txBox="1"/>
            <p:nvPr/>
          </p:nvSpPr>
          <p:spPr>
            <a:xfrm>
              <a:off x="101600" y="-47625"/>
              <a:ext cx="203200" cy="657225"/>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6" name="Group 6"/>
          <p:cNvGrpSpPr/>
          <p:nvPr/>
        </p:nvGrpSpPr>
        <p:grpSpPr>
          <a:xfrm>
            <a:off x="2908166" y="1136325"/>
            <a:ext cx="5816332" cy="5032385"/>
            <a:chOff x="0" y="0"/>
            <a:chExt cx="406400" cy="351624"/>
          </a:xfrm>
        </p:grpSpPr>
        <p:sp>
          <p:nvSpPr>
            <p:cNvPr id="7" name="Freeform 7"/>
            <p:cNvSpPr/>
            <p:nvPr/>
          </p:nvSpPr>
          <p:spPr>
            <a:xfrm>
              <a:off x="0" y="0"/>
              <a:ext cx="406400" cy="351624"/>
            </a:xfrm>
            <a:custGeom>
              <a:avLst/>
              <a:gdLst/>
              <a:ahLst/>
              <a:cxnLst/>
              <a:rect l="l" t="t" r="r" b="b"/>
              <a:pathLst>
                <a:path w="406400" h="351624">
                  <a:moveTo>
                    <a:pt x="203200" y="0"/>
                  </a:moveTo>
                  <a:lnTo>
                    <a:pt x="0" y="0"/>
                  </a:lnTo>
                  <a:lnTo>
                    <a:pt x="203200" y="351624"/>
                  </a:lnTo>
                  <a:lnTo>
                    <a:pt x="406400" y="351624"/>
                  </a:lnTo>
                  <a:lnTo>
                    <a:pt x="203200" y="0"/>
                  </a:lnTo>
                  <a:close/>
                </a:path>
              </a:pathLst>
            </a:custGeom>
            <a:solidFill>
              <a:srgbClr val="0A162E"/>
            </a:solidFill>
          </p:spPr>
          <p:txBody>
            <a:bodyPr/>
            <a:lstStyle/>
            <a:p>
              <a:endParaRPr lang="it-DE"/>
            </a:p>
          </p:txBody>
        </p:sp>
        <p:sp>
          <p:nvSpPr>
            <p:cNvPr id="8" name="TextBox 8"/>
            <p:cNvSpPr txBox="1"/>
            <p:nvPr/>
          </p:nvSpPr>
          <p:spPr>
            <a:xfrm>
              <a:off x="101600" y="-47625"/>
              <a:ext cx="203200" cy="399249"/>
            </a:xfrm>
            <a:prstGeom prst="rect">
              <a:avLst/>
            </a:prstGeom>
          </p:spPr>
          <p:txBody>
            <a:bodyPr lIns="50800" tIns="50800" rIns="50800" bIns="50800" rtlCol="0" anchor="ctr"/>
            <a:lstStyle/>
            <a:p>
              <a:pPr algn="ctr">
                <a:lnSpc>
                  <a:spcPts val="2659"/>
                </a:lnSpc>
              </a:pPr>
              <a:endParaRPr dirty="0"/>
            </a:p>
          </p:txBody>
        </p:sp>
      </p:grpSp>
      <p:grpSp>
        <p:nvGrpSpPr>
          <p:cNvPr id="9" name="Group 9"/>
          <p:cNvGrpSpPr/>
          <p:nvPr/>
        </p:nvGrpSpPr>
        <p:grpSpPr>
          <a:xfrm>
            <a:off x="-698468" y="2422885"/>
            <a:ext cx="19639533" cy="4114800"/>
            <a:chOff x="0" y="0"/>
            <a:chExt cx="3042678" cy="637490"/>
          </a:xfrm>
        </p:grpSpPr>
        <p:sp>
          <p:nvSpPr>
            <p:cNvPr id="10" name="Freeform 10"/>
            <p:cNvSpPr/>
            <p:nvPr/>
          </p:nvSpPr>
          <p:spPr>
            <a:xfrm>
              <a:off x="0" y="0"/>
              <a:ext cx="3042677" cy="637490"/>
            </a:xfrm>
            <a:custGeom>
              <a:avLst/>
              <a:gdLst/>
              <a:ahLst/>
              <a:cxnLst/>
              <a:rect l="l" t="t" r="r" b="b"/>
              <a:pathLst>
                <a:path w="3042677" h="637490">
                  <a:moveTo>
                    <a:pt x="0" y="0"/>
                  </a:moveTo>
                  <a:lnTo>
                    <a:pt x="3042677" y="0"/>
                  </a:lnTo>
                  <a:lnTo>
                    <a:pt x="3042677" y="637490"/>
                  </a:lnTo>
                  <a:lnTo>
                    <a:pt x="0" y="637490"/>
                  </a:lnTo>
                  <a:close/>
                </a:path>
              </a:pathLst>
            </a:custGeom>
            <a:solidFill>
              <a:srgbClr val="000000">
                <a:alpha val="0"/>
              </a:srgbClr>
            </a:solidFill>
            <a:ln w="12700">
              <a:solidFill>
                <a:srgbClr val="000000"/>
              </a:solidFill>
            </a:ln>
          </p:spPr>
          <p:txBody>
            <a:bodyPr/>
            <a:lstStyle/>
            <a:p>
              <a:endParaRPr lang="it-DE"/>
            </a:p>
          </p:txBody>
        </p:sp>
      </p:grpSp>
      <p:grpSp>
        <p:nvGrpSpPr>
          <p:cNvPr id="11" name="Group 11"/>
          <p:cNvGrpSpPr/>
          <p:nvPr/>
        </p:nvGrpSpPr>
        <p:grpSpPr>
          <a:xfrm>
            <a:off x="-178176" y="2422885"/>
            <a:ext cx="18466176" cy="4114800"/>
            <a:chOff x="0" y="0"/>
            <a:chExt cx="4863520" cy="1083733"/>
          </a:xfrm>
        </p:grpSpPr>
        <p:sp>
          <p:nvSpPr>
            <p:cNvPr id="12" name="Freeform 12"/>
            <p:cNvSpPr/>
            <p:nvPr/>
          </p:nvSpPr>
          <p:spPr>
            <a:xfrm>
              <a:off x="0" y="0"/>
              <a:ext cx="4863519" cy="1083733"/>
            </a:xfrm>
            <a:custGeom>
              <a:avLst/>
              <a:gdLst/>
              <a:ahLst/>
              <a:cxnLst/>
              <a:rect l="l" t="t" r="r" b="b"/>
              <a:pathLst>
                <a:path w="4863519" h="1083733">
                  <a:moveTo>
                    <a:pt x="0" y="0"/>
                  </a:moveTo>
                  <a:lnTo>
                    <a:pt x="4863519" y="0"/>
                  </a:lnTo>
                  <a:lnTo>
                    <a:pt x="4863519" y="1083733"/>
                  </a:lnTo>
                  <a:lnTo>
                    <a:pt x="0" y="1083733"/>
                  </a:lnTo>
                  <a:close/>
                </a:path>
              </a:pathLst>
            </a:custGeom>
            <a:solidFill>
              <a:srgbClr val="13233B"/>
            </a:solidFill>
          </p:spPr>
          <p:txBody>
            <a:bodyPr/>
            <a:lstStyle/>
            <a:p>
              <a:endParaRPr lang="it-DE"/>
            </a:p>
          </p:txBody>
        </p:sp>
        <p:sp>
          <p:nvSpPr>
            <p:cNvPr id="13" name="TextBox 13"/>
            <p:cNvSpPr txBox="1"/>
            <p:nvPr/>
          </p:nvSpPr>
          <p:spPr>
            <a:xfrm>
              <a:off x="0" y="-47625"/>
              <a:ext cx="4863520" cy="1131358"/>
            </a:xfrm>
            <a:prstGeom prst="rect">
              <a:avLst/>
            </a:prstGeom>
          </p:spPr>
          <p:txBody>
            <a:bodyPr lIns="50800" tIns="50800" rIns="50800" bIns="50800" rtlCol="0" anchor="ctr"/>
            <a:lstStyle/>
            <a:p>
              <a:pPr algn="ctr">
                <a:lnSpc>
                  <a:spcPts val="2659"/>
                </a:lnSpc>
              </a:pPr>
              <a:endParaRPr dirty="0"/>
            </a:p>
          </p:txBody>
        </p:sp>
      </p:grpSp>
      <p:grpSp>
        <p:nvGrpSpPr>
          <p:cNvPr id="14" name="Group 14"/>
          <p:cNvGrpSpPr/>
          <p:nvPr/>
        </p:nvGrpSpPr>
        <p:grpSpPr>
          <a:xfrm rot="-1404001">
            <a:off x="-770793" y="-1505958"/>
            <a:ext cx="5816332" cy="11094210"/>
            <a:chOff x="0" y="0"/>
            <a:chExt cx="406400" cy="775177"/>
          </a:xfrm>
        </p:grpSpPr>
        <p:sp>
          <p:nvSpPr>
            <p:cNvPr id="15" name="Freeform 15"/>
            <p:cNvSpPr/>
            <p:nvPr/>
          </p:nvSpPr>
          <p:spPr>
            <a:xfrm>
              <a:off x="0" y="0"/>
              <a:ext cx="406400" cy="775177"/>
            </a:xfrm>
            <a:custGeom>
              <a:avLst/>
              <a:gdLst/>
              <a:ahLst/>
              <a:cxnLst/>
              <a:rect l="l" t="t" r="r" b="b"/>
              <a:pathLst>
                <a:path w="406400" h="775177">
                  <a:moveTo>
                    <a:pt x="203200" y="0"/>
                  </a:moveTo>
                  <a:lnTo>
                    <a:pt x="0" y="0"/>
                  </a:lnTo>
                  <a:lnTo>
                    <a:pt x="203200" y="775177"/>
                  </a:lnTo>
                  <a:lnTo>
                    <a:pt x="406400" y="775177"/>
                  </a:lnTo>
                  <a:lnTo>
                    <a:pt x="203200" y="0"/>
                  </a:lnTo>
                  <a:close/>
                </a:path>
              </a:pathLst>
            </a:custGeom>
            <a:solidFill>
              <a:srgbClr val="0A162E"/>
            </a:solidFill>
          </p:spPr>
          <p:txBody>
            <a:bodyPr/>
            <a:lstStyle/>
            <a:p>
              <a:endParaRPr lang="it-DE"/>
            </a:p>
          </p:txBody>
        </p:sp>
        <p:sp>
          <p:nvSpPr>
            <p:cNvPr id="16" name="TextBox 16"/>
            <p:cNvSpPr txBox="1"/>
            <p:nvPr/>
          </p:nvSpPr>
          <p:spPr>
            <a:xfrm>
              <a:off x="101600" y="-47625"/>
              <a:ext cx="203200" cy="822802"/>
            </a:xfrm>
            <a:prstGeom prst="rect">
              <a:avLst/>
            </a:prstGeom>
          </p:spPr>
          <p:txBody>
            <a:bodyPr lIns="50800" tIns="50800" rIns="50800" bIns="50800" rtlCol="0" anchor="ctr"/>
            <a:lstStyle/>
            <a:p>
              <a:pPr algn="ctr">
                <a:lnSpc>
                  <a:spcPts val="2659"/>
                </a:lnSpc>
                <a:spcBef>
                  <a:spcPct val="0"/>
                </a:spcBef>
              </a:pPr>
              <a:endParaRPr dirty="0"/>
            </a:p>
          </p:txBody>
        </p:sp>
      </p:grpSp>
      <p:sp>
        <p:nvSpPr>
          <p:cNvPr id="17" name="TextBox 17"/>
          <p:cNvSpPr txBox="1"/>
          <p:nvPr/>
        </p:nvSpPr>
        <p:spPr>
          <a:xfrm>
            <a:off x="5462743" y="3502384"/>
            <a:ext cx="11796557" cy="1965335"/>
          </a:xfrm>
          <a:prstGeom prst="rect">
            <a:avLst/>
          </a:prstGeom>
        </p:spPr>
        <p:txBody>
          <a:bodyPr lIns="0" tIns="0" rIns="0" bIns="0" rtlCol="0" anchor="t">
            <a:spAutoFit/>
          </a:bodyPr>
          <a:lstStyle/>
          <a:p>
            <a:pPr algn="just">
              <a:lnSpc>
                <a:spcPts val="16099"/>
              </a:lnSpc>
            </a:pPr>
            <a:r>
              <a:rPr lang="en-US" sz="11499" dirty="0">
                <a:solidFill>
                  <a:srgbClr val="B5E3F5"/>
                </a:solidFill>
                <a:latin typeface="Big John PRO Bold"/>
                <a:ea typeface="Big John PRO Bold"/>
                <a:cs typeface="Big John PRO Bold"/>
                <a:sym typeface="Big John PRO Bold"/>
              </a:rPr>
              <a:t>RIVER ROOTS</a:t>
            </a:r>
          </a:p>
        </p:txBody>
      </p:sp>
      <p:sp>
        <p:nvSpPr>
          <p:cNvPr id="18" name="TextBox 18"/>
          <p:cNvSpPr txBox="1"/>
          <p:nvPr/>
        </p:nvSpPr>
        <p:spPr>
          <a:xfrm>
            <a:off x="7409692" y="6690085"/>
            <a:ext cx="10661414" cy="771526"/>
          </a:xfrm>
          <a:prstGeom prst="rect">
            <a:avLst/>
          </a:prstGeom>
        </p:spPr>
        <p:txBody>
          <a:bodyPr lIns="0" tIns="0" rIns="0" bIns="0" rtlCol="0" anchor="t">
            <a:spAutoFit/>
          </a:bodyPr>
          <a:lstStyle/>
          <a:p>
            <a:pPr algn="r">
              <a:lnSpc>
                <a:spcPts val="6299"/>
              </a:lnSpc>
            </a:pPr>
            <a:r>
              <a:rPr lang="en-US" sz="4499" i="1" dirty="0">
                <a:solidFill>
                  <a:srgbClr val="13233B"/>
                </a:solidFill>
                <a:latin typeface="Gilroy Italics"/>
                <a:ea typeface="Gilroy Italics"/>
                <a:cs typeface="Gilroy Italics"/>
                <a:sym typeface="Gilroy Italics"/>
              </a:rPr>
              <a:t>Theology Proper</a:t>
            </a:r>
          </a:p>
        </p:txBody>
      </p:sp>
      <p:grpSp>
        <p:nvGrpSpPr>
          <p:cNvPr id="19" name="Group 19"/>
          <p:cNvGrpSpPr/>
          <p:nvPr/>
        </p:nvGrpSpPr>
        <p:grpSpPr>
          <a:xfrm>
            <a:off x="0" y="1136325"/>
            <a:ext cx="5816332" cy="9650123"/>
            <a:chOff x="0" y="0"/>
            <a:chExt cx="406400" cy="674275"/>
          </a:xfrm>
        </p:grpSpPr>
        <p:sp>
          <p:nvSpPr>
            <p:cNvPr id="20" name="Freeform 20"/>
            <p:cNvSpPr/>
            <p:nvPr/>
          </p:nvSpPr>
          <p:spPr>
            <a:xfrm>
              <a:off x="0" y="0"/>
              <a:ext cx="406400" cy="674275"/>
            </a:xfrm>
            <a:custGeom>
              <a:avLst/>
              <a:gdLst/>
              <a:ahLst/>
              <a:cxnLst/>
              <a:rect l="l" t="t" r="r" b="b"/>
              <a:pathLst>
                <a:path w="406400" h="674275">
                  <a:moveTo>
                    <a:pt x="203200" y="0"/>
                  </a:moveTo>
                  <a:lnTo>
                    <a:pt x="406400" y="0"/>
                  </a:lnTo>
                  <a:lnTo>
                    <a:pt x="203200" y="674275"/>
                  </a:lnTo>
                  <a:lnTo>
                    <a:pt x="0" y="674275"/>
                  </a:lnTo>
                  <a:lnTo>
                    <a:pt x="203200" y="0"/>
                  </a:lnTo>
                  <a:close/>
                </a:path>
              </a:pathLst>
            </a:custGeom>
            <a:solidFill>
              <a:srgbClr val="395D91"/>
            </a:solidFill>
          </p:spPr>
          <p:txBody>
            <a:bodyPr/>
            <a:lstStyle/>
            <a:p>
              <a:endParaRPr lang="it-DE"/>
            </a:p>
          </p:txBody>
        </p:sp>
        <p:sp>
          <p:nvSpPr>
            <p:cNvPr id="21" name="TextBox 21"/>
            <p:cNvSpPr txBox="1"/>
            <p:nvPr/>
          </p:nvSpPr>
          <p:spPr>
            <a:xfrm>
              <a:off x="101600" y="-47625"/>
              <a:ext cx="203200" cy="721900"/>
            </a:xfrm>
            <a:prstGeom prst="rect">
              <a:avLst/>
            </a:prstGeom>
          </p:spPr>
          <p:txBody>
            <a:bodyPr lIns="50800" tIns="50800" rIns="50800" bIns="50800" rtlCol="0" anchor="ctr"/>
            <a:lstStyle/>
            <a:p>
              <a:pPr algn="ctr">
                <a:lnSpc>
                  <a:spcPts val="2659"/>
                </a:lnSpc>
                <a:spcBef>
                  <a:spcPct val="0"/>
                </a:spcBef>
              </a:pPr>
              <a:endParaRPr dirty="0"/>
            </a:p>
          </p:txBody>
        </p:sp>
      </p:grpSp>
      <p:sp>
        <p:nvSpPr>
          <p:cNvPr id="22" name="TextBox 22"/>
          <p:cNvSpPr txBox="1"/>
          <p:nvPr/>
        </p:nvSpPr>
        <p:spPr>
          <a:xfrm>
            <a:off x="7248889" y="765485"/>
            <a:ext cx="10661414" cy="688975"/>
          </a:xfrm>
          <a:prstGeom prst="rect">
            <a:avLst/>
          </a:prstGeom>
        </p:spPr>
        <p:txBody>
          <a:bodyPr lIns="0" tIns="0" rIns="0" bIns="0" rtlCol="0" anchor="t">
            <a:spAutoFit/>
          </a:bodyPr>
          <a:lstStyle/>
          <a:p>
            <a:pPr algn="r">
              <a:lnSpc>
                <a:spcPts val="5599"/>
              </a:lnSpc>
            </a:pPr>
            <a:r>
              <a:rPr lang="en-US" sz="3999" dirty="0">
                <a:solidFill>
                  <a:srgbClr val="13233B"/>
                </a:solidFill>
                <a:latin typeface="Gilroy"/>
                <a:ea typeface="Gilroy"/>
                <a:cs typeface="Gilroy"/>
                <a:sym typeface="Gilroy"/>
              </a:rPr>
              <a:t>Sunday, 8</a:t>
            </a:r>
            <a:r>
              <a:rPr lang="en-US" sz="3999" baseline="30000" dirty="0">
                <a:solidFill>
                  <a:srgbClr val="13233B"/>
                </a:solidFill>
                <a:latin typeface="Gilroy"/>
                <a:ea typeface="Gilroy"/>
                <a:cs typeface="Gilroy"/>
                <a:sym typeface="Gilroy"/>
              </a:rPr>
              <a:t>th</a:t>
            </a:r>
            <a:r>
              <a:rPr lang="en-US" sz="3999" dirty="0">
                <a:solidFill>
                  <a:srgbClr val="13233B"/>
                </a:solidFill>
                <a:latin typeface="Gilroy"/>
                <a:ea typeface="Gilroy"/>
                <a:cs typeface="Gilroy"/>
                <a:sym typeface="Gilroy"/>
              </a:rPr>
              <a:t> March</a:t>
            </a:r>
          </a:p>
        </p:txBody>
      </p:sp>
      <p:sp>
        <p:nvSpPr>
          <p:cNvPr id="23" name="TextBox 23"/>
          <p:cNvSpPr txBox="1"/>
          <p:nvPr/>
        </p:nvSpPr>
        <p:spPr>
          <a:xfrm>
            <a:off x="7409692" y="7639279"/>
            <a:ext cx="10661414" cy="688975"/>
          </a:xfrm>
          <a:prstGeom prst="rect">
            <a:avLst/>
          </a:prstGeom>
        </p:spPr>
        <p:txBody>
          <a:bodyPr lIns="0" tIns="0" rIns="0" bIns="0" rtlCol="0" anchor="t">
            <a:spAutoFit/>
          </a:bodyPr>
          <a:lstStyle/>
          <a:p>
            <a:pPr algn="r">
              <a:lnSpc>
                <a:spcPts val="5599"/>
              </a:lnSpc>
            </a:pPr>
            <a:r>
              <a:rPr lang="en-US" sz="3999" i="1" dirty="0">
                <a:solidFill>
                  <a:srgbClr val="13233B"/>
                </a:solidFill>
                <a:latin typeface="Gilroy Italics"/>
                <a:ea typeface="Gilroy Italics"/>
                <a:cs typeface="Gilroy Italics"/>
                <a:sym typeface="Gilroy Italics"/>
              </a:rPr>
              <a:t>The Communicable Attributes of God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34E38-A209-9837-BAA6-5549B804012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8977B30-DA88-686C-E567-738083641FE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2EA916C8-3323-22B6-ACEF-70630A609288}"/>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6FA26567-51A2-3D1B-D224-1DF179450802}"/>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E54EC3A5-87E0-3D44-5F95-6FB4594639D4}"/>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BA92717C-94CC-7466-5F79-F03E4007E51F}"/>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0CF88EA9-4B1B-EA4D-F80F-407E58DA6C0B}"/>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D7D1EAE5-20F9-1CFC-260C-A767D1E7E441}"/>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A2F782A4-4022-BDCC-9D7E-2DA82E32A114}"/>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DE72F984-5AE9-4CF9-7B7A-F80E23A9BCA9}"/>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Holiness</a:t>
            </a:r>
          </a:p>
        </p:txBody>
      </p:sp>
      <p:sp>
        <p:nvSpPr>
          <p:cNvPr id="11" name="TextBox 11">
            <a:extLst>
              <a:ext uri="{FF2B5EF4-FFF2-40B4-BE49-F238E27FC236}">
                <a16:creationId xmlns:a16="http://schemas.microsoft.com/office/drawing/2014/main" id="{E46DE5E9-3184-076C-A077-A548FD0AF1CA}"/>
              </a:ext>
            </a:extLst>
          </p:cNvPr>
          <p:cNvSpPr txBox="1"/>
          <p:nvPr/>
        </p:nvSpPr>
        <p:spPr>
          <a:xfrm>
            <a:off x="1992588" y="2757169"/>
            <a:ext cx="10428012" cy="2820387"/>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Majestic Holiness</a:t>
            </a:r>
          </a:p>
          <a:p>
            <a:pPr marL="742950" indent="-742950" algn="just">
              <a:lnSpc>
                <a:spcPts val="5599"/>
              </a:lnSpc>
              <a:spcBef>
                <a:spcPct val="0"/>
              </a:spcBef>
              <a:buAutoNum type="arabicPeriod"/>
            </a:pPr>
            <a:endParaRPr lang="en-US" sz="3999" dirty="0">
              <a:solidFill>
                <a:srgbClr val="F7FBFF"/>
              </a:solidFill>
              <a:latin typeface="Gilroy"/>
              <a:ea typeface="Gilroy"/>
              <a:cs typeface="Gilroy"/>
              <a:sym typeface="Gilroy"/>
            </a:endParaRPr>
          </a:p>
          <a:p>
            <a:pPr marL="742950" indent="-742950" algn="just">
              <a:lnSpc>
                <a:spcPts val="5599"/>
              </a:lnSpc>
              <a:spcBef>
                <a:spcPct val="0"/>
              </a:spcBef>
              <a:buFont typeface="+mj-lt"/>
              <a:buAutoNum type="arabicPeriod"/>
            </a:pPr>
            <a:r>
              <a:rPr lang="en-US" sz="3999" dirty="0">
                <a:solidFill>
                  <a:srgbClr val="F7FBFF"/>
                </a:solidFill>
                <a:latin typeface="Gilroy"/>
                <a:ea typeface="Gilroy"/>
                <a:cs typeface="Gilroy"/>
                <a:sym typeface="Gilroy"/>
              </a:rPr>
              <a:t>Moral Holiness</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2953014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D9D0D-34AC-5305-1425-277E01CD119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BD1CAE2-D24A-7F36-0B21-5FF6898BC75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DA3CDCC9-CB21-8A42-34ED-718DB55A19F0}"/>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E713F6D6-5155-89A4-23CB-7211FBC68929}"/>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1E792908-8C74-6696-1F04-D16C4DC04D69}"/>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1793E7E9-EF7D-A4ED-AE4F-F14347898816}"/>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B048399F-79E5-3B50-8E2F-B7FA7024F49B}"/>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C00CD266-33EC-0010-E459-4ECA2D5E6AC6}"/>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2CCF4B09-4EA7-9291-49EA-307A92ADEFA2}"/>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23FDE8EE-6E33-9539-5DA6-47E3B3BFDDA1}"/>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Holiness</a:t>
            </a:r>
          </a:p>
        </p:txBody>
      </p:sp>
      <p:sp>
        <p:nvSpPr>
          <p:cNvPr id="11" name="TextBox 11">
            <a:extLst>
              <a:ext uri="{FF2B5EF4-FFF2-40B4-BE49-F238E27FC236}">
                <a16:creationId xmlns:a16="http://schemas.microsoft.com/office/drawing/2014/main" id="{79750F59-D05C-A8D3-B1A2-C7A27B7BE4B2}"/>
              </a:ext>
            </a:extLst>
          </p:cNvPr>
          <p:cNvSpPr txBox="1"/>
          <p:nvPr/>
        </p:nvSpPr>
        <p:spPr>
          <a:xfrm>
            <a:off x="1992588" y="2757169"/>
            <a:ext cx="10428012" cy="4974823"/>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Majestic Holiness</a:t>
            </a:r>
          </a:p>
          <a:p>
            <a:pPr marL="742950" indent="-742950" algn="just">
              <a:lnSpc>
                <a:spcPts val="5599"/>
              </a:lnSpc>
              <a:spcBef>
                <a:spcPct val="0"/>
              </a:spcBef>
              <a:buAutoNum type="arabicPeriod"/>
            </a:pPr>
            <a:endParaRPr lang="en-US" sz="3999" dirty="0">
              <a:solidFill>
                <a:srgbClr val="F7FBFF"/>
              </a:solidFill>
              <a:latin typeface="Gilroy"/>
              <a:ea typeface="Gilroy"/>
              <a:cs typeface="Gilroy"/>
              <a:sym typeface="Gilroy"/>
            </a:endParaRPr>
          </a:p>
          <a:p>
            <a:pPr marL="742950" indent="-742950" algn="just">
              <a:lnSpc>
                <a:spcPts val="5599"/>
              </a:lnSpc>
              <a:spcBef>
                <a:spcPct val="0"/>
              </a:spcBef>
              <a:buFont typeface="+mj-lt"/>
              <a:buAutoNum type="arabicPeriod"/>
            </a:pPr>
            <a:r>
              <a:rPr lang="en-US" sz="3999" dirty="0">
                <a:solidFill>
                  <a:srgbClr val="F7FBFF"/>
                </a:solidFill>
                <a:latin typeface="Gilroy"/>
                <a:ea typeface="Gilroy"/>
                <a:cs typeface="Gilroy"/>
                <a:sym typeface="Gilroy"/>
              </a:rPr>
              <a:t>Moral Holiness</a:t>
            </a:r>
          </a:p>
          <a:p>
            <a:pPr algn="just">
              <a:lnSpc>
                <a:spcPts val="5599"/>
              </a:lnSpc>
              <a:spcBef>
                <a:spcPct val="0"/>
              </a:spcBef>
            </a:pPr>
            <a:endParaRPr lang="en-US" sz="3999" dirty="0">
              <a:solidFill>
                <a:srgbClr val="F7FBFF"/>
              </a:solidFill>
              <a:latin typeface="Gilroy"/>
              <a:ea typeface="Gilroy"/>
              <a:cs typeface="Gilroy"/>
              <a:sym typeface="Gilroy"/>
            </a:endParaRPr>
          </a:p>
          <a:p>
            <a:pPr marL="571500"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a:t>
            </a:r>
            <a:r>
              <a:rPr lang="en-US" sz="3999" i="1" dirty="0">
                <a:solidFill>
                  <a:srgbClr val="F7FBFF"/>
                </a:solidFill>
                <a:latin typeface="Gilroy"/>
                <a:ea typeface="Gilroy"/>
                <a:cs typeface="Gilroy"/>
                <a:sym typeface="Gilroy"/>
              </a:rPr>
              <a:t>be holy, for I am holy</a:t>
            </a:r>
            <a:r>
              <a:rPr lang="en-US" sz="3999" dirty="0">
                <a:solidFill>
                  <a:srgbClr val="F7FBFF"/>
                </a:solidFill>
                <a:latin typeface="Gilroy"/>
                <a:ea typeface="Gilroy"/>
                <a:cs typeface="Gilroy"/>
                <a:sym typeface="Gilroy"/>
              </a:rPr>
              <a:t>’ (1 Pet 1:14–16).</a:t>
            </a:r>
          </a:p>
          <a:p>
            <a:pPr algn="just">
              <a:lnSpc>
                <a:spcPts val="5599"/>
              </a:lnSpc>
              <a:spcBef>
                <a:spcPct val="0"/>
              </a:spcBef>
            </a:pPr>
            <a:r>
              <a:rPr lang="en-US" sz="3999" dirty="0">
                <a:solidFill>
                  <a:srgbClr val="F7FBFF"/>
                </a:solidFill>
                <a:latin typeface="Gilroy"/>
                <a:ea typeface="Gilroy"/>
                <a:cs typeface="Gilroy"/>
                <a:sym typeface="Gilroy"/>
              </a:rPr>
              <a:t> </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687544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F5354-63EC-9C54-D0D8-7C331FFF1B9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C03A0B7-3047-5F33-8792-CA5A8870516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0EA1099F-F69D-1BCE-734C-C992614C3F8D}"/>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F98380E5-9D2D-5030-1E8D-59E567E1E439}"/>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2E468F22-F3BC-097B-ECE5-7D8C6F1EAE74}"/>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16D65A84-3CD4-3E2F-BA1B-36B60C84CE69}"/>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9ECA702E-D90C-733F-6E5E-6D031186304D}"/>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73D9C31D-4C69-0063-84FA-F5650DF376CD}"/>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26A0C299-0F10-1344-501F-2DDEEC3C39A3}"/>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397E0031-673D-C458-C0DD-C0BB12ABF1A7}"/>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Righteousness</a:t>
            </a:r>
          </a:p>
        </p:txBody>
      </p:sp>
    </p:spTree>
    <p:extLst>
      <p:ext uri="{BB962C8B-B14F-4D97-AF65-F5344CB8AC3E}">
        <p14:creationId xmlns:p14="http://schemas.microsoft.com/office/powerpoint/2010/main" val="1279535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09353-F174-9D5A-9CF3-58D77002E97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912F30E-BEF2-2A54-027A-9FEF00D2AFC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sp>
        <p:nvSpPr>
          <p:cNvPr id="3" name="Freeform 3">
            <a:extLst>
              <a:ext uri="{FF2B5EF4-FFF2-40B4-BE49-F238E27FC236}">
                <a16:creationId xmlns:a16="http://schemas.microsoft.com/office/drawing/2014/main" id="{A8125E0F-E46A-A4FA-7BBD-DBCC796167CF}"/>
              </a:ext>
            </a:extLst>
          </p:cNvPr>
          <p:cNvSpPr/>
          <p:nvPr/>
        </p:nvSpPr>
        <p:spPr>
          <a:xfrm rot="-8100000">
            <a:off x="4234948"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sp>
        <p:nvSpPr>
          <p:cNvPr id="4" name="Freeform 4">
            <a:extLst>
              <a:ext uri="{FF2B5EF4-FFF2-40B4-BE49-F238E27FC236}">
                <a16:creationId xmlns:a16="http://schemas.microsoft.com/office/drawing/2014/main" id="{BDFBCCE7-23E3-3296-EDF9-A38C515AC84B}"/>
              </a:ext>
            </a:extLst>
          </p:cNvPr>
          <p:cNvSpPr/>
          <p:nvPr/>
        </p:nvSpPr>
        <p:spPr>
          <a:xfrm rot="-8100000">
            <a:off x="2411122"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grpSp>
        <p:nvGrpSpPr>
          <p:cNvPr id="5" name="Group 5">
            <a:extLst>
              <a:ext uri="{FF2B5EF4-FFF2-40B4-BE49-F238E27FC236}">
                <a16:creationId xmlns:a16="http://schemas.microsoft.com/office/drawing/2014/main" id="{114BC6C4-647E-C699-ECFF-896A06198E05}"/>
              </a:ext>
            </a:extLst>
          </p:cNvPr>
          <p:cNvGrpSpPr/>
          <p:nvPr/>
        </p:nvGrpSpPr>
        <p:grpSpPr>
          <a:xfrm rot="-8100000">
            <a:off x="2800513" y="-288074"/>
            <a:ext cx="10863149" cy="10863149"/>
            <a:chOff x="0" y="0"/>
            <a:chExt cx="2041549" cy="2041549"/>
          </a:xfrm>
        </p:grpSpPr>
        <p:sp>
          <p:nvSpPr>
            <p:cNvPr id="6" name="Freeform 6">
              <a:extLst>
                <a:ext uri="{FF2B5EF4-FFF2-40B4-BE49-F238E27FC236}">
                  <a16:creationId xmlns:a16="http://schemas.microsoft.com/office/drawing/2014/main" id="{2C0F4C1C-1C3A-4F3E-3839-9DBB7E599218}"/>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7" name="TextBox 7">
              <a:extLst>
                <a:ext uri="{FF2B5EF4-FFF2-40B4-BE49-F238E27FC236}">
                  <a16:creationId xmlns:a16="http://schemas.microsoft.com/office/drawing/2014/main" id="{178A1313-AB88-AD32-AF53-68228A139740}"/>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8" name="Group 8">
            <a:extLst>
              <a:ext uri="{FF2B5EF4-FFF2-40B4-BE49-F238E27FC236}">
                <a16:creationId xmlns:a16="http://schemas.microsoft.com/office/drawing/2014/main" id="{8B137848-6774-6A10-68AC-C01F18D48446}"/>
              </a:ext>
            </a:extLst>
          </p:cNvPr>
          <p:cNvGrpSpPr/>
          <p:nvPr/>
        </p:nvGrpSpPr>
        <p:grpSpPr>
          <a:xfrm rot="-8100000">
            <a:off x="4624339" y="-288074"/>
            <a:ext cx="10863149" cy="10863149"/>
            <a:chOff x="0" y="0"/>
            <a:chExt cx="2041549" cy="2041549"/>
          </a:xfrm>
        </p:grpSpPr>
        <p:sp>
          <p:nvSpPr>
            <p:cNvPr id="9" name="Freeform 9">
              <a:extLst>
                <a:ext uri="{FF2B5EF4-FFF2-40B4-BE49-F238E27FC236}">
                  <a16:creationId xmlns:a16="http://schemas.microsoft.com/office/drawing/2014/main" id="{4F3AA394-4384-8E7C-5297-FBBA36596FB5}"/>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10" name="TextBox 10">
              <a:extLst>
                <a:ext uri="{FF2B5EF4-FFF2-40B4-BE49-F238E27FC236}">
                  <a16:creationId xmlns:a16="http://schemas.microsoft.com/office/drawing/2014/main" id="{C9F88030-C069-4F0B-C22E-E609C4C598E8}"/>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11" name="Group 11">
            <a:extLst>
              <a:ext uri="{FF2B5EF4-FFF2-40B4-BE49-F238E27FC236}">
                <a16:creationId xmlns:a16="http://schemas.microsoft.com/office/drawing/2014/main" id="{87F72DF8-E7B8-69E0-51B8-277DB3C4A1F3}"/>
              </a:ext>
            </a:extLst>
          </p:cNvPr>
          <p:cNvGrpSpPr/>
          <p:nvPr/>
        </p:nvGrpSpPr>
        <p:grpSpPr>
          <a:xfrm>
            <a:off x="12247781" y="8661447"/>
            <a:ext cx="10256613" cy="1421409"/>
            <a:chOff x="0" y="0"/>
            <a:chExt cx="2701330" cy="374363"/>
          </a:xfrm>
        </p:grpSpPr>
        <p:sp>
          <p:nvSpPr>
            <p:cNvPr id="12" name="Freeform 12">
              <a:extLst>
                <a:ext uri="{FF2B5EF4-FFF2-40B4-BE49-F238E27FC236}">
                  <a16:creationId xmlns:a16="http://schemas.microsoft.com/office/drawing/2014/main" id="{6412475F-A2C7-F518-BD92-E170AF7B7A0E}"/>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6C6A22E9-0962-9DA9-1A21-6CCF182A9D15}"/>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1A10A667-52E3-44C6-AA11-E044D7B8B5EB}"/>
              </a:ext>
            </a:extLst>
          </p:cNvPr>
          <p:cNvSpPr txBox="1"/>
          <p:nvPr/>
        </p:nvSpPr>
        <p:spPr>
          <a:xfrm>
            <a:off x="9144000" y="9045126"/>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Grudem</a:t>
            </a:r>
          </a:p>
        </p:txBody>
      </p:sp>
      <p:sp>
        <p:nvSpPr>
          <p:cNvPr id="15" name="TextBox 15">
            <a:extLst>
              <a:ext uri="{FF2B5EF4-FFF2-40B4-BE49-F238E27FC236}">
                <a16:creationId xmlns:a16="http://schemas.microsoft.com/office/drawing/2014/main" id="{DA43A9F8-CAA3-C140-A640-B726B8A30275}"/>
              </a:ext>
            </a:extLst>
          </p:cNvPr>
          <p:cNvSpPr txBox="1"/>
          <p:nvPr/>
        </p:nvSpPr>
        <p:spPr>
          <a:xfrm>
            <a:off x="3183536" y="2374462"/>
            <a:ext cx="11920928" cy="5708358"/>
          </a:xfrm>
          <a:prstGeom prst="rect">
            <a:avLst/>
          </a:prstGeom>
        </p:spPr>
        <p:txBody>
          <a:bodyPr wrap="square" lIns="0" tIns="0" rIns="0" bIns="0" rtlCol="0" anchor="t">
            <a:spAutoFit/>
          </a:bodyPr>
          <a:lstStyle/>
          <a:p>
            <a:pPr algn="ctr">
              <a:lnSpc>
                <a:spcPct val="150000"/>
              </a:lnSpc>
              <a:spcBef>
                <a:spcPct val="0"/>
              </a:spcBef>
            </a:pPr>
            <a:r>
              <a:rPr lang="en-US" sz="4200" dirty="0">
                <a:solidFill>
                  <a:srgbClr val="000000"/>
                </a:solidFill>
                <a:latin typeface="Gilroy"/>
                <a:ea typeface="Gilroy"/>
                <a:cs typeface="Gilroy"/>
                <a:sym typeface="Gilroy"/>
              </a:rPr>
              <a:t>God always acts </a:t>
            </a:r>
          </a:p>
          <a:p>
            <a:pPr algn="ctr">
              <a:lnSpc>
                <a:spcPct val="150000"/>
              </a:lnSpc>
              <a:spcBef>
                <a:spcPct val="0"/>
              </a:spcBef>
            </a:pPr>
            <a:r>
              <a:rPr lang="en-US" sz="4200" dirty="0">
                <a:solidFill>
                  <a:srgbClr val="000000"/>
                </a:solidFill>
                <a:latin typeface="Gilroy"/>
                <a:ea typeface="Gilroy"/>
                <a:cs typeface="Gilroy"/>
                <a:sym typeface="Gilroy"/>
              </a:rPr>
              <a:t>in accordance with </a:t>
            </a:r>
          </a:p>
          <a:p>
            <a:pPr algn="ctr">
              <a:lnSpc>
                <a:spcPct val="150000"/>
              </a:lnSpc>
              <a:spcBef>
                <a:spcPct val="0"/>
              </a:spcBef>
            </a:pPr>
            <a:r>
              <a:rPr lang="en-US" sz="4200" dirty="0">
                <a:solidFill>
                  <a:srgbClr val="000000"/>
                </a:solidFill>
                <a:latin typeface="Gilroy"/>
                <a:ea typeface="Gilroy"/>
                <a:cs typeface="Gilroy"/>
                <a:sym typeface="Gilroy"/>
              </a:rPr>
              <a:t>what is right </a:t>
            </a:r>
          </a:p>
          <a:p>
            <a:pPr algn="ctr">
              <a:lnSpc>
                <a:spcPct val="150000"/>
              </a:lnSpc>
              <a:spcBef>
                <a:spcPct val="0"/>
              </a:spcBef>
            </a:pPr>
            <a:r>
              <a:rPr lang="en-US" sz="4200" dirty="0">
                <a:solidFill>
                  <a:srgbClr val="000000"/>
                </a:solidFill>
                <a:latin typeface="Gilroy"/>
                <a:ea typeface="Gilroy"/>
                <a:cs typeface="Gilroy"/>
                <a:sym typeface="Gilroy"/>
              </a:rPr>
              <a:t>and is himself </a:t>
            </a:r>
          </a:p>
          <a:p>
            <a:pPr algn="ctr">
              <a:lnSpc>
                <a:spcPct val="150000"/>
              </a:lnSpc>
              <a:spcBef>
                <a:spcPct val="0"/>
              </a:spcBef>
            </a:pPr>
            <a:r>
              <a:rPr lang="en-US" sz="4200" dirty="0">
                <a:solidFill>
                  <a:srgbClr val="000000"/>
                </a:solidFill>
                <a:latin typeface="Gilroy"/>
                <a:ea typeface="Gilroy"/>
                <a:cs typeface="Gilroy"/>
                <a:sym typeface="Gilroy"/>
              </a:rPr>
              <a:t>the final standard </a:t>
            </a:r>
          </a:p>
          <a:p>
            <a:pPr algn="ctr">
              <a:lnSpc>
                <a:spcPct val="150000"/>
              </a:lnSpc>
              <a:spcBef>
                <a:spcPct val="0"/>
              </a:spcBef>
            </a:pPr>
            <a:r>
              <a:rPr lang="en-US" sz="4200" dirty="0">
                <a:solidFill>
                  <a:srgbClr val="000000"/>
                </a:solidFill>
                <a:latin typeface="Gilroy"/>
                <a:ea typeface="Gilroy"/>
                <a:cs typeface="Gilroy"/>
                <a:sym typeface="Gilroy"/>
              </a:rPr>
              <a:t>of what is right.</a:t>
            </a:r>
          </a:p>
        </p:txBody>
      </p:sp>
      <p:sp>
        <p:nvSpPr>
          <p:cNvPr id="16" name="Freeform 16">
            <a:extLst>
              <a:ext uri="{FF2B5EF4-FFF2-40B4-BE49-F238E27FC236}">
                <a16:creationId xmlns:a16="http://schemas.microsoft.com/office/drawing/2014/main" id="{70BBF482-3DD3-8181-5163-0F055865D54B}"/>
              </a:ext>
            </a:extLst>
          </p:cNvPr>
          <p:cNvSpPr/>
          <p:nvPr/>
        </p:nvSpPr>
        <p:spPr>
          <a:xfrm flipV="1">
            <a:off x="3090472" y="673455"/>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021B4002-9EB2-3D99-EA7B-EA5631324ED0}"/>
              </a:ext>
            </a:extLst>
          </p:cNvPr>
          <p:cNvSpPr/>
          <p:nvPr/>
        </p:nvSpPr>
        <p:spPr>
          <a:xfrm flipH="1">
            <a:off x="14976100" y="7225600"/>
            <a:ext cx="848609" cy="556996"/>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Tree>
    <p:extLst>
      <p:ext uri="{BB962C8B-B14F-4D97-AF65-F5344CB8AC3E}">
        <p14:creationId xmlns:p14="http://schemas.microsoft.com/office/powerpoint/2010/main" val="2701485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D1872-48CA-39DA-95EA-94D371783ED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F0D7901-2E98-2787-AAC6-1AE925581EE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E13D0221-E8CF-D39A-0E37-E749DDC47C4E}"/>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675B7522-B9B3-B37B-22A2-E356FE96D16E}"/>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9A9C71B5-9200-BD3C-910B-94A5AEEDD4DC}"/>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F72F4804-0E51-7BB6-C7B0-405A6B388C39}"/>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5401ADBC-7EF7-6474-8480-6D6958AE13CD}"/>
              </a:ext>
            </a:extLst>
          </p:cNvPr>
          <p:cNvGrpSpPr/>
          <p:nvPr/>
        </p:nvGrpSpPr>
        <p:grpSpPr>
          <a:xfrm rot="-2700000">
            <a:off x="13052567" y="2249833"/>
            <a:ext cx="10863149" cy="10863149"/>
            <a:chOff x="0" y="0"/>
            <a:chExt cx="2041549" cy="2041549"/>
          </a:xfrm>
        </p:grpSpPr>
        <p:sp>
          <p:nvSpPr>
            <p:cNvPr id="8" name="Freeform 8">
              <a:extLst>
                <a:ext uri="{FF2B5EF4-FFF2-40B4-BE49-F238E27FC236}">
                  <a16:creationId xmlns:a16="http://schemas.microsoft.com/office/drawing/2014/main" id="{48A36DD2-800F-206C-91DE-E9856BA9FBD4}"/>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A9C59F32-2789-6EE1-4258-53226B8B9E5E}"/>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B6123896-1940-FD4E-66A6-DB796832C261}"/>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Righteousness</a:t>
            </a:r>
          </a:p>
        </p:txBody>
      </p:sp>
      <p:sp>
        <p:nvSpPr>
          <p:cNvPr id="11" name="TextBox 11">
            <a:extLst>
              <a:ext uri="{FF2B5EF4-FFF2-40B4-BE49-F238E27FC236}">
                <a16:creationId xmlns:a16="http://schemas.microsoft.com/office/drawing/2014/main" id="{67B53335-DFAA-8155-3D17-ACB1161B947C}"/>
              </a:ext>
            </a:extLst>
          </p:cNvPr>
          <p:cNvSpPr txBox="1"/>
          <p:nvPr/>
        </p:nvSpPr>
        <p:spPr>
          <a:xfrm>
            <a:off x="1992588" y="2757169"/>
            <a:ext cx="11190012" cy="2102242"/>
          </a:xfrm>
          <a:prstGeom prst="rect">
            <a:avLst/>
          </a:prstGeom>
        </p:spPr>
        <p:txBody>
          <a:bodyPr wrap="square" lIns="0" tIns="0" rIns="0" bIns="0" rtlCol="0" anchor="t">
            <a:spAutoFit/>
          </a:bodyPr>
          <a:lstStyle/>
          <a:p>
            <a:pPr marL="571500"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God is righteous (2 Chron 12:6; Ps 89:14). </a:t>
            </a:r>
          </a:p>
          <a:p>
            <a:pPr algn="just">
              <a:lnSpc>
                <a:spcPts val="5599"/>
              </a:lnSpc>
              <a:spcBef>
                <a:spcPct val="0"/>
              </a:spcBef>
            </a:pPr>
            <a:endParaRPr lang="en-US" sz="3999" dirty="0">
              <a:solidFill>
                <a:srgbClr val="F7FBFF"/>
              </a:solidFill>
              <a:latin typeface="Gilroy"/>
              <a:ea typeface="Gilroy"/>
              <a:cs typeface="Gilroy"/>
              <a:sym typeface="Gilroy"/>
            </a:endParaRP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1009602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35141-6DCF-1E3B-73D3-6FAFFDBEE96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0EF232E-8285-22E1-9F40-F3FF6DB3792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4EEF7017-E817-FFE8-B3F9-17387251020A}"/>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E1B53618-EF55-3A91-1233-CE52FDF16258}"/>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514E77A9-F268-0BE9-2BAA-A41677F3A8B0}"/>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AE132704-6A31-3416-ADE4-E365EDBEB914}"/>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C8EF0779-A2A8-491E-8E70-F8E0A97C59C3}"/>
              </a:ext>
            </a:extLst>
          </p:cNvPr>
          <p:cNvGrpSpPr/>
          <p:nvPr/>
        </p:nvGrpSpPr>
        <p:grpSpPr>
          <a:xfrm rot="-2700000">
            <a:off x="13052567" y="2249833"/>
            <a:ext cx="10863149" cy="10863149"/>
            <a:chOff x="0" y="0"/>
            <a:chExt cx="2041549" cy="2041549"/>
          </a:xfrm>
        </p:grpSpPr>
        <p:sp>
          <p:nvSpPr>
            <p:cNvPr id="8" name="Freeform 8">
              <a:extLst>
                <a:ext uri="{FF2B5EF4-FFF2-40B4-BE49-F238E27FC236}">
                  <a16:creationId xmlns:a16="http://schemas.microsoft.com/office/drawing/2014/main" id="{526995F8-C5C9-7B5A-030E-4018981D58EE}"/>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D4CE18B6-E9EA-49A2-A7D9-D4E167A25D9F}"/>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1C64A1BB-D7B1-DD8C-94A9-0290C62A45D0}"/>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Righteousness</a:t>
            </a:r>
          </a:p>
        </p:txBody>
      </p:sp>
      <p:sp>
        <p:nvSpPr>
          <p:cNvPr id="11" name="TextBox 11">
            <a:extLst>
              <a:ext uri="{FF2B5EF4-FFF2-40B4-BE49-F238E27FC236}">
                <a16:creationId xmlns:a16="http://schemas.microsoft.com/office/drawing/2014/main" id="{94279515-2818-BB62-6539-61999160F649}"/>
              </a:ext>
            </a:extLst>
          </p:cNvPr>
          <p:cNvSpPr txBox="1"/>
          <p:nvPr/>
        </p:nvSpPr>
        <p:spPr>
          <a:xfrm>
            <a:off x="1992588" y="2757169"/>
            <a:ext cx="11190012" cy="2820387"/>
          </a:xfrm>
          <a:prstGeom prst="rect">
            <a:avLst/>
          </a:prstGeom>
        </p:spPr>
        <p:txBody>
          <a:bodyPr wrap="square" lIns="0" tIns="0" rIns="0" bIns="0" rtlCol="0" anchor="t">
            <a:spAutoFit/>
          </a:bodyPr>
          <a:lstStyle/>
          <a:p>
            <a:pPr marL="571500"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God is righteous (2 Chron 12:6; Ps 89:14). </a:t>
            </a:r>
          </a:p>
          <a:p>
            <a:pPr algn="just">
              <a:lnSpc>
                <a:spcPts val="5599"/>
              </a:lnSpc>
              <a:spcBef>
                <a:spcPct val="0"/>
              </a:spcBef>
            </a:pPr>
            <a:endParaRPr lang="en-US" sz="3999" dirty="0">
              <a:solidFill>
                <a:srgbClr val="F7FBFF"/>
              </a:solidFill>
              <a:latin typeface="Gilroy"/>
              <a:ea typeface="Gilroy"/>
              <a:cs typeface="Gilroy"/>
              <a:sym typeface="Gilroy"/>
            </a:endParaRPr>
          </a:p>
          <a:p>
            <a:pPr marL="571500"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His ways are right (Deut 32:4; Job 8:3).</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3063960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E5AC4-5237-ABBB-AC6D-6A209EE9421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D8B0D0A-AD4C-494C-723C-B2EB74EA0C3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987FDCAA-A0B0-C0AB-F86C-B4D01E4DEFFC}"/>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B01433BE-AFC7-6367-5C1B-178FBCCE666B}"/>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6DDE4C93-333C-1744-C6C0-0C348B47A25B}"/>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7F739539-4097-0D06-3002-41827BCB6F0C}"/>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B833702D-B6DB-664E-297A-DCB85702B98F}"/>
              </a:ext>
            </a:extLst>
          </p:cNvPr>
          <p:cNvGrpSpPr/>
          <p:nvPr/>
        </p:nvGrpSpPr>
        <p:grpSpPr>
          <a:xfrm rot="-2700000">
            <a:off x="13052567" y="2249833"/>
            <a:ext cx="10863149" cy="10863149"/>
            <a:chOff x="0" y="0"/>
            <a:chExt cx="2041549" cy="2041549"/>
          </a:xfrm>
        </p:grpSpPr>
        <p:sp>
          <p:nvSpPr>
            <p:cNvPr id="8" name="Freeform 8">
              <a:extLst>
                <a:ext uri="{FF2B5EF4-FFF2-40B4-BE49-F238E27FC236}">
                  <a16:creationId xmlns:a16="http://schemas.microsoft.com/office/drawing/2014/main" id="{8D0C7370-7124-1053-9C4D-D5DF1935D62C}"/>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8508229D-2727-6100-9C85-0D754B00A7AE}"/>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3AC26DB4-19CE-C263-6DFB-B64DD22D7050}"/>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Righteousness</a:t>
            </a:r>
          </a:p>
        </p:txBody>
      </p:sp>
      <p:sp>
        <p:nvSpPr>
          <p:cNvPr id="11" name="TextBox 11">
            <a:extLst>
              <a:ext uri="{FF2B5EF4-FFF2-40B4-BE49-F238E27FC236}">
                <a16:creationId xmlns:a16="http://schemas.microsoft.com/office/drawing/2014/main" id="{7C787639-A7CE-F8BF-F1B3-B2D14BD2E94C}"/>
              </a:ext>
            </a:extLst>
          </p:cNvPr>
          <p:cNvSpPr txBox="1"/>
          <p:nvPr/>
        </p:nvSpPr>
        <p:spPr>
          <a:xfrm>
            <a:off x="1992588" y="2757169"/>
            <a:ext cx="11190012" cy="4974823"/>
          </a:xfrm>
          <a:prstGeom prst="rect">
            <a:avLst/>
          </a:prstGeom>
        </p:spPr>
        <p:txBody>
          <a:bodyPr wrap="square" lIns="0" tIns="0" rIns="0" bIns="0" rtlCol="0" anchor="t">
            <a:spAutoFit/>
          </a:bodyPr>
          <a:lstStyle/>
          <a:p>
            <a:pPr marL="571500"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God is righteous (2 Chron 12:6; Ps 89:14). </a:t>
            </a:r>
          </a:p>
          <a:p>
            <a:pPr algn="just">
              <a:lnSpc>
                <a:spcPts val="5599"/>
              </a:lnSpc>
              <a:spcBef>
                <a:spcPct val="0"/>
              </a:spcBef>
            </a:pPr>
            <a:endParaRPr lang="en-US" sz="3999" dirty="0">
              <a:solidFill>
                <a:srgbClr val="F7FBFF"/>
              </a:solidFill>
              <a:latin typeface="Gilroy"/>
              <a:ea typeface="Gilroy"/>
              <a:cs typeface="Gilroy"/>
              <a:sym typeface="Gilroy"/>
            </a:endParaRPr>
          </a:p>
          <a:p>
            <a:pPr marL="571500"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His ways are right (Deut 32:4; Job 8:3).</a:t>
            </a:r>
          </a:p>
          <a:p>
            <a:pPr algn="just">
              <a:lnSpc>
                <a:spcPts val="5599"/>
              </a:lnSpc>
              <a:spcBef>
                <a:spcPct val="0"/>
              </a:spcBef>
            </a:pPr>
            <a:endParaRPr lang="en-US" sz="3999" dirty="0">
              <a:solidFill>
                <a:srgbClr val="F7FBFF"/>
              </a:solidFill>
              <a:latin typeface="Gilroy"/>
              <a:ea typeface="Gilroy"/>
              <a:cs typeface="Gilroy"/>
              <a:sym typeface="Gilroy"/>
            </a:endParaRPr>
          </a:p>
          <a:p>
            <a:pPr marL="571500"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He loves justice &amp; will never do injustice </a:t>
            </a:r>
          </a:p>
          <a:p>
            <a:pPr algn="just">
              <a:lnSpc>
                <a:spcPts val="5599"/>
              </a:lnSpc>
              <a:spcBef>
                <a:spcPct val="0"/>
              </a:spcBef>
            </a:pPr>
            <a:r>
              <a:rPr lang="en-US" sz="3999" dirty="0">
                <a:solidFill>
                  <a:srgbClr val="F7FBFF"/>
                </a:solidFill>
                <a:latin typeface="Gilroy"/>
                <a:ea typeface="Gilroy"/>
                <a:cs typeface="Gilroy"/>
                <a:sym typeface="Gilroy"/>
              </a:rPr>
              <a:t>(Gen 18:25; Job 37:23; Isa 61:8; Rom 9:14).  </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2583311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6184D-CB8F-F49D-50EF-8C119E2D8D7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3EA5938-F1F7-D720-2D73-E9DAD6ED596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sp>
        <p:nvSpPr>
          <p:cNvPr id="3" name="Freeform 3">
            <a:extLst>
              <a:ext uri="{FF2B5EF4-FFF2-40B4-BE49-F238E27FC236}">
                <a16:creationId xmlns:a16="http://schemas.microsoft.com/office/drawing/2014/main" id="{B7F7A376-EB99-BB90-E47A-2FD750139EDF}"/>
              </a:ext>
            </a:extLst>
          </p:cNvPr>
          <p:cNvSpPr/>
          <p:nvPr/>
        </p:nvSpPr>
        <p:spPr>
          <a:xfrm rot="-8100000">
            <a:off x="4234948"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sp>
        <p:nvSpPr>
          <p:cNvPr id="4" name="Freeform 4">
            <a:extLst>
              <a:ext uri="{FF2B5EF4-FFF2-40B4-BE49-F238E27FC236}">
                <a16:creationId xmlns:a16="http://schemas.microsoft.com/office/drawing/2014/main" id="{22227BE3-5725-DEBB-AFA0-405A2979F43B}"/>
              </a:ext>
            </a:extLst>
          </p:cNvPr>
          <p:cNvSpPr/>
          <p:nvPr/>
        </p:nvSpPr>
        <p:spPr>
          <a:xfrm rot="-8100000">
            <a:off x="2411122"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grpSp>
        <p:nvGrpSpPr>
          <p:cNvPr id="5" name="Group 5">
            <a:extLst>
              <a:ext uri="{FF2B5EF4-FFF2-40B4-BE49-F238E27FC236}">
                <a16:creationId xmlns:a16="http://schemas.microsoft.com/office/drawing/2014/main" id="{212EB4EC-4EAD-C700-FAC4-5B91B35A00E4}"/>
              </a:ext>
            </a:extLst>
          </p:cNvPr>
          <p:cNvGrpSpPr/>
          <p:nvPr/>
        </p:nvGrpSpPr>
        <p:grpSpPr>
          <a:xfrm rot="-8100000">
            <a:off x="2800513" y="-288074"/>
            <a:ext cx="10863149" cy="10863149"/>
            <a:chOff x="0" y="0"/>
            <a:chExt cx="2041549" cy="2041549"/>
          </a:xfrm>
        </p:grpSpPr>
        <p:sp>
          <p:nvSpPr>
            <p:cNvPr id="6" name="Freeform 6">
              <a:extLst>
                <a:ext uri="{FF2B5EF4-FFF2-40B4-BE49-F238E27FC236}">
                  <a16:creationId xmlns:a16="http://schemas.microsoft.com/office/drawing/2014/main" id="{7842F626-3E37-E4B7-ADDA-66C58735E770}"/>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7" name="TextBox 7">
              <a:extLst>
                <a:ext uri="{FF2B5EF4-FFF2-40B4-BE49-F238E27FC236}">
                  <a16:creationId xmlns:a16="http://schemas.microsoft.com/office/drawing/2014/main" id="{C2DAB34F-E5A4-E1D3-C4AD-E2659EF1C4E2}"/>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8" name="Group 8">
            <a:extLst>
              <a:ext uri="{FF2B5EF4-FFF2-40B4-BE49-F238E27FC236}">
                <a16:creationId xmlns:a16="http://schemas.microsoft.com/office/drawing/2014/main" id="{226158C1-EFFF-7B0F-1FD7-D227971C8B9B}"/>
              </a:ext>
            </a:extLst>
          </p:cNvPr>
          <p:cNvGrpSpPr/>
          <p:nvPr/>
        </p:nvGrpSpPr>
        <p:grpSpPr>
          <a:xfrm rot="-8100000">
            <a:off x="4624339" y="-288074"/>
            <a:ext cx="10863149" cy="10863149"/>
            <a:chOff x="0" y="0"/>
            <a:chExt cx="2041549" cy="2041549"/>
          </a:xfrm>
        </p:grpSpPr>
        <p:sp>
          <p:nvSpPr>
            <p:cNvPr id="9" name="Freeform 9">
              <a:extLst>
                <a:ext uri="{FF2B5EF4-FFF2-40B4-BE49-F238E27FC236}">
                  <a16:creationId xmlns:a16="http://schemas.microsoft.com/office/drawing/2014/main" id="{43C6BD7E-318D-CF41-FD4D-6F37F4DFDAB1}"/>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10" name="TextBox 10">
              <a:extLst>
                <a:ext uri="{FF2B5EF4-FFF2-40B4-BE49-F238E27FC236}">
                  <a16:creationId xmlns:a16="http://schemas.microsoft.com/office/drawing/2014/main" id="{1C5DD043-6932-AE71-2BD2-44FC46EC98FA}"/>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11" name="Group 11">
            <a:extLst>
              <a:ext uri="{FF2B5EF4-FFF2-40B4-BE49-F238E27FC236}">
                <a16:creationId xmlns:a16="http://schemas.microsoft.com/office/drawing/2014/main" id="{184DB320-A13E-7418-188D-5C373B175725}"/>
              </a:ext>
            </a:extLst>
          </p:cNvPr>
          <p:cNvGrpSpPr/>
          <p:nvPr/>
        </p:nvGrpSpPr>
        <p:grpSpPr>
          <a:xfrm>
            <a:off x="12247781" y="8661447"/>
            <a:ext cx="10256613" cy="1421409"/>
            <a:chOff x="0" y="0"/>
            <a:chExt cx="2701330" cy="374363"/>
          </a:xfrm>
        </p:grpSpPr>
        <p:sp>
          <p:nvSpPr>
            <p:cNvPr id="12" name="Freeform 12">
              <a:extLst>
                <a:ext uri="{FF2B5EF4-FFF2-40B4-BE49-F238E27FC236}">
                  <a16:creationId xmlns:a16="http://schemas.microsoft.com/office/drawing/2014/main" id="{6A021E0E-291D-2C7E-E37C-53E5DA4C0A93}"/>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D207DD23-2F4C-7054-AE1D-E18B301FFBC4}"/>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DA321DA3-33A9-0DCD-5DCE-37D98656BA9C}"/>
              </a:ext>
            </a:extLst>
          </p:cNvPr>
          <p:cNvSpPr txBox="1"/>
          <p:nvPr/>
        </p:nvSpPr>
        <p:spPr>
          <a:xfrm>
            <a:off x="9144000" y="9045126"/>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Exodus 34:6–7</a:t>
            </a:r>
          </a:p>
        </p:txBody>
      </p:sp>
      <p:sp>
        <p:nvSpPr>
          <p:cNvPr id="15" name="TextBox 15">
            <a:extLst>
              <a:ext uri="{FF2B5EF4-FFF2-40B4-BE49-F238E27FC236}">
                <a16:creationId xmlns:a16="http://schemas.microsoft.com/office/drawing/2014/main" id="{CE24B2F0-164B-2902-3091-328AFD29EFD6}"/>
              </a:ext>
            </a:extLst>
          </p:cNvPr>
          <p:cNvSpPr txBox="1"/>
          <p:nvPr/>
        </p:nvSpPr>
        <p:spPr>
          <a:xfrm>
            <a:off x="3114119" y="1141207"/>
            <a:ext cx="11920928" cy="8616846"/>
          </a:xfrm>
          <a:prstGeom prst="rect">
            <a:avLst/>
          </a:prstGeom>
        </p:spPr>
        <p:txBody>
          <a:bodyPr wrap="square" lIns="0" tIns="0" rIns="0" bIns="0" rtlCol="0" anchor="t">
            <a:spAutoFit/>
          </a:bodyPr>
          <a:lstStyle/>
          <a:p>
            <a:pPr algn="ctr">
              <a:lnSpc>
                <a:spcPct val="150000"/>
              </a:lnSpc>
              <a:spcBef>
                <a:spcPct val="0"/>
              </a:spcBef>
            </a:pPr>
            <a:r>
              <a:rPr lang="en-US" sz="4200" dirty="0">
                <a:solidFill>
                  <a:srgbClr val="000000"/>
                </a:solidFill>
                <a:latin typeface="Gilroy"/>
                <a:ea typeface="Gilroy"/>
                <a:cs typeface="Gilroy"/>
                <a:sym typeface="Gilroy"/>
              </a:rPr>
              <a:t>The Lord, the Lord, </a:t>
            </a:r>
          </a:p>
          <a:p>
            <a:pPr algn="ctr">
              <a:lnSpc>
                <a:spcPct val="150000"/>
              </a:lnSpc>
              <a:spcBef>
                <a:spcPct val="0"/>
              </a:spcBef>
            </a:pPr>
            <a:r>
              <a:rPr lang="en-US" sz="4200" dirty="0">
                <a:solidFill>
                  <a:srgbClr val="000000"/>
                </a:solidFill>
                <a:latin typeface="Gilroy"/>
                <a:ea typeface="Gilroy"/>
                <a:cs typeface="Gilroy"/>
                <a:sym typeface="Gilroy"/>
              </a:rPr>
              <a:t>a God merciful and gracious, slow to anger, and abounding in steadfast love and faithfulness, keeping steadfast love for thousands, forgiving iniquity and transgression and sin, but who will by no means clear the guilty, visiting the iniquity of the fathers on the children and the children's children, to the third and </a:t>
            </a:r>
          </a:p>
          <a:p>
            <a:pPr algn="ctr">
              <a:lnSpc>
                <a:spcPct val="150000"/>
              </a:lnSpc>
              <a:spcBef>
                <a:spcPct val="0"/>
              </a:spcBef>
            </a:pPr>
            <a:r>
              <a:rPr lang="en-US" sz="4200" dirty="0">
                <a:solidFill>
                  <a:srgbClr val="000000"/>
                </a:solidFill>
                <a:latin typeface="Gilroy"/>
                <a:ea typeface="Gilroy"/>
                <a:cs typeface="Gilroy"/>
                <a:sym typeface="Gilroy"/>
              </a:rPr>
              <a:t>the fourth generation.</a:t>
            </a:r>
          </a:p>
        </p:txBody>
      </p:sp>
      <p:sp>
        <p:nvSpPr>
          <p:cNvPr id="16" name="Freeform 16">
            <a:extLst>
              <a:ext uri="{FF2B5EF4-FFF2-40B4-BE49-F238E27FC236}">
                <a16:creationId xmlns:a16="http://schemas.microsoft.com/office/drawing/2014/main" id="{63DD8920-0C1D-D80C-0F33-9850C7E31957}"/>
              </a:ext>
            </a:extLst>
          </p:cNvPr>
          <p:cNvSpPr/>
          <p:nvPr/>
        </p:nvSpPr>
        <p:spPr>
          <a:xfrm flipV="1">
            <a:off x="3090472" y="673455"/>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83131873-5C74-B8E0-2622-912806065546}"/>
              </a:ext>
            </a:extLst>
          </p:cNvPr>
          <p:cNvSpPr/>
          <p:nvPr/>
        </p:nvSpPr>
        <p:spPr>
          <a:xfrm flipH="1">
            <a:off x="14976100" y="7225600"/>
            <a:ext cx="848609" cy="556996"/>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Tree>
    <p:extLst>
      <p:ext uri="{BB962C8B-B14F-4D97-AF65-F5344CB8AC3E}">
        <p14:creationId xmlns:p14="http://schemas.microsoft.com/office/powerpoint/2010/main" val="2030813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C01DF-1E9F-F818-0476-5E14131E2B6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FAD4EC4-5501-1470-47C8-F2C741C8371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7D3C323E-25BE-6B5E-96C0-B75996316EC0}"/>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F6D0EF65-68F7-0D34-ED45-ECE83A00C5CE}"/>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F978F1D2-1D18-D5B2-BBF3-F98CBACFD8B1}"/>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7FA2EA05-D465-1AA8-186E-D9492DCD6D36}"/>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0AF3A637-1D39-9718-4000-D1B05AEAA8F2}"/>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21650BF6-188D-8710-4667-DA0D23732C74}"/>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476E83D8-4022-C2B2-864F-4A892B6E5389}"/>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21A88A29-3509-1A4D-352C-11851D7952E0}"/>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Mercy</a:t>
            </a:r>
          </a:p>
        </p:txBody>
      </p:sp>
    </p:spTree>
    <p:extLst>
      <p:ext uri="{BB962C8B-B14F-4D97-AF65-F5344CB8AC3E}">
        <p14:creationId xmlns:p14="http://schemas.microsoft.com/office/powerpoint/2010/main" val="573740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B7293-74EC-06C5-B578-7F7197CCD57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1A75A63-2F3E-3E33-3D01-12A5D49A401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E7CE3EC8-046A-98B7-A0F2-8F36FB8DF8D1}"/>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E848F3A2-6519-B5E7-AA83-3F8AF244F2CB}"/>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37CD3C6A-C51E-D772-5CFC-0922CC1B90E7}"/>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63057CA7-73BD-CBD8-C168-6BFA52DEC0E1}"/>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6C587090-4340-6FD2-7017-1B05A4E0D7EB}"/>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4CA7BEF6-5007-4918-81DA-2B26FF862F05}"/>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9CE9A8F5-C58F-8BB1-4BBF-F774152D2C57}"/>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373E8475-5753-537B-1EA8-6479CD35ED48}"/>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Mercy</a:t>
            </a:r>
          </a:p>
        </p:txBody>
      </p:sp>
      <p:sp>
        <p:nvSpPr>
          <p:cNvPr id="11" name="TextBox 11">
            <a:extLst>
              <a:ext uri="{FF2B5EF4-FFF2-40B4-BE49-F238E27FC236}">
                <a16:creationId xmlns:a16="http://schemas.microsoft.com/office/drawing/2014/main" id="{A7A2A90B-F384-A04E-BCB6-46A02BB5B51D}"/>
              </a:ext>
            </a:extLst>
          </p:cNvPr>
          <p:cNvSpPr txBox="1"/>
          <p:nvPr/>
        </p:nvSpPr>
        <p:spPr>
          <a:xfrm>
            <a:off x="1992588" y="2757169"/>
            <a:ext cx="10428012" cy="4256678"/>
          </a:xfrm>
          <a:prstGeom prst="rect">
            <a:avLst/>
          </a:prstGeom>
        </p:spPr>
        <p:txBody>
          <a:bodyPr wrap="square" lIns="0" tIns="0" rIns="0" bIns="0" rtlCol="0" anchor="t">
            <a:spAutoFit/>
          </a:bodyPr>
          <a:lstStyle/>
          <a:p>
            <a:pPr marL="571500"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God’s mercy is his compassion in action. God sees our misery as sinners, feels compassion for us, and so acts by not giving us what we rightfully deserve.</a:t>
            </a:r>
          </a:p>
          <a:p>
            <a:pPr marL="571500" indent="-571500" algn="just">
              <a:lnSpc>
                <a:spcPts val="5599"/>
              </a:lnSpc>
              <a:spcBef>
                <a:spcPct val="0"/>
              </a:spcBef>
              <a:buFont typeface="Courier New" panose="02070309020205020404" pitchFamily="49" charset="0"/>
              <a:buChar char="o"/>
            </a:pPr>
            <a:endParaRPr lang="en-US" sz="3999" dirty="0">
              <a:solidFill>
                <a:srgbClr val="F7FBFF"/>
              </a:solidFill>
              <a:latin typeface="Gilroy"/>
              <a:ea typeface="Gilroy"/>
              <a:cs typeface="Gilroy"/>
              <a:sym typeface="Gilroy"/>
            </a:endParaRPr>
          </a:p>
          <a:p>
            <a:pPr marL="571500"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Psalm 103:10</a:t>
            </a:r>
          </a:p>
        </p:txBody>
      </p:sp>
    </p:spTree>
    <p:extLst>
      <p:ext uri="{BB962C8B-B14F-4D97-AF65-F5344CB8AC3E}">
        <p14:creationId xmlns:p14="http://schemas.microsoft.com/office/powerpoint/2010/main" val="1799002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64A82-5B11-E4EC-1045-3C3200B7EC7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2D67AD1-8A34-977F-B4E3-1AEA0DE08AD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E8687135-B889-6B09-5E4F-8CDBF487A12E}"/>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5BFB1363-3411-F604-1D01-7B4C0B23F319}"/>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B21D8A57-E97D-49E5-C1BD-01D5BA8AC0ED}"/>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DBCE33A6-D011-A2DA-F9FA-F83A015F61FA}"/>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3182B27E-7B08-2348-B5AE-EDBA42139859}"/>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38E2411F-CC71-1D45-7051-E9931872C92F}"/>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4B4C05F5-D1C8-ADF1-300B-AA017A5493F2}"/>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0E73652F-869F-C10B-BBAB-A15DB37A8759}"/>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Classification </a:t>
            </a:r>
          </a:p>
        </p:txBody>
      </p:sp>
      <p:sp>
        <p:nvSpPr>
          <p:cNvPr id="11" name="TextBox 11">
            <a:extLst>
              <a:ext uri="{FF2B5EF4-FFF2-40B4-BE49-F238E27FC236}">
                <a16:creationId xmlns:a16="http://schemas.microsoft.com/office/drawing/2014/main" id="{B9A5957E-CA71-1110-096C-76391FDCAFEE}"/>
              </a:ext>
            </a:extLst>
          </p:cNvPr>
          <p:cNvSpPr txBox="1"/>
          <p:nvPr/>
        </p:nvSpPr>
        <p:spPr>
          <a:xfrm>
            <a:off x="1992588" y="2757169"/>
            <a:ext cx="10428012" cy="2820387"/>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1. Incommunicable — Unique</a:t>
            </a:r>
          </a:p>
          <a:p>
            <a:pPr algn="just">
              <a:lnSpc>
                <a:spcPts val="5599"/>
              </a:lnSpc>
              <a:spcBef>
                <a:spcPct val="0"/>
              </a:spcBef>
            </a:pPr>
            <a:r>
              <a:rPr lang="en-US" sz="3999" dirty="0">
                <a:solidFill>
                  <a:srgbClr val="F7FBFF"/>
                </a:solidFill>
                <a:latin typeface="Gilroy"/>
                <a:ea typeface="Gilroy"/>
                <a:cs typeface="Gilroy"/>
                <a:sym typeface="Gilroy"/>
              </a:rPr>
              <a:t> </a:t>
            </a:r>
          </a:p>
          <a:p>
            <a:pPr algn="just">
              <a:lnSpc>
                <a:spcPts val="5599"/>
              </a:lnSpc>
              <a:spcBef>
                <a:spcPct val="0"/>
              </a:spcBef>
            </a:pPr>
            <a:r>
              <a:rPr lang="en-US" sz="3999" dirty="0">
                <a:solidFill>
                  <a:srgbClr val="F7FBFF"/>
                </a:solidFill>
                <a:latin typeface="Gilroy"/>
                <a:ea typeface="Gilroy"/>
                <a:cs typeface="Gilroy"/>
                <a:sym typeface="Gilroy"/>
              </a:rPr>
              <a:t>2. Communicable — Shared</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547746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B603C-361A-15AA-C03E-B1129614300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8264614-DDED-EB70-7FBE-1317E59A497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A5BC830C-667A-BBAD-22DC-0B471977181F}"/>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BD3DD063-0F13-79F8-8CF8-F7372EC5081A}"/>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2B6E9085-12ED-D6AE-D4E4-311AFBA496B8}"/>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0F16E1C6-DD5D-20E7-104C-5B7432B0E062}"/>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DC12F0DD-371D-BCC2-9287-A7DCFE03AE6D}"/>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4C9F8C76-530C-42F1-F07E-B6FFFA2D1795}"/>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2AAA8E7E-FA7E-F095-BE94-94324284FBDF}"/>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70C83D5A-40C3-3CAD-016B-44CFC27112B8}"/>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Grace</a:t>
            </a:r>
          </a:p>
        </p:txBody>
      </p:sp>
    </p:spTree>
    <p:extLst>
      <p:ext uri="{BB962C8B-B14F-4D97-AF65-F5344CB8AC3E}">
        <p14:creationId xmlns:p14="http://schemas.microsoft.com/office/powerpoint/2010/main" val="89331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FCD93-0082-D918-5CEA-0AADFB84BD0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9776B1F-2FD5-5E52-D7EC-7F0B798204F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7F3C8A9B-6EEB-2883-6576-828D8FD0984C}"/>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6A3788A3-ECD6-ECDA-8BD7-0644BF47819F}"/>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822A96DF-1813-D9E8-6410-392EF820A4F1}"/>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EF06DA5A-4CB5-982D-A99C-AFC008348259}"/>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72B1E64B-BF1C-C5CF-698C-41105EDE6221}"/>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9E676B67-9025-8A41-82D1-2D4CB9FA27E2}"/>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596A10CB-5E7B-9B7C-8BD2-00248BAEDC77}"/>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64F9DB9B-91DA-51DF-9BA8-453C42A4FCBF}"/>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Grace</a:t>
            </a:r>
          </a:p>
        </p:txBody>
      </p:sp>
      <p:sp>
        <p:nvSpPr>
          <p:cNvPr id="11" name="TextBox 11">
            <a:extLst>
              <a:ext uri="{FF2B5EF4-FFF2-40B4-BE49-F238E27FC236}">
                <a16:creationId xmlns:a16="http://schemas.microsoft.com/office/drawing/2014/main" id="{8D5B4E55-224D-E2BF-94C4-0D197F7F5480}"/>
              </a:ext>
            </a:extLst>
          </p:cNvPr>
          <p:cNvSpPr txBox="1"/>
          <p:nvPr/>
        </p:nvSpPr>
        <p:spPr>
          <a:xfrm>
            <a:off x="1992588" y="2757169"/>
            <a:ext cx="10428012" cy="3538533"/>
          </a:xfrm>
          <a:prstGeom prst="rect">
            <a:avLst/>
          </a:prstGeom>
        </p:spPr>
        <p:txBody>
          <a:bodyPr wrap="square" lIns="0" tIns="0" rIns="0" bIns="0" rtlCol="0" anchor="t">
            <a:spAutoFit/>
          </a:bodyPr>
          <a:lstStyle/>
          <a:p>
            <a:pPr marL="571500"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Undeserved Gift</a:t>
            </a:r>
          </a:p>
          <a:p>
            <a:pPr marL="571500" indent="-571500" algn="just">
              <a:lnSpc>
                <a:spcPts val="5599"/>
              </a:lnSpc>
              <a:spcBef>
                <a:spcPct val="0"/>
              </a:spcBef>
              <a:buFont typeface="Courier New" panose="02070309020205020404" pitchFamily="49" charset="0"/>
              <a:buChar char="o"/>
            </a:pPr>
            <a:endParaRPr lang="en-US" sz="3999" dirty="0">
              <a:solidFill>
                <a:srgbClr val="F7FBFF"/>
              </a:solidFill>
              <a:latin typeface="Gilroy"/>
              <a:ea typeface="Gilroy"/>
              <a:cs typeface="Gilroy"/>
              <a:sym typeface="Gilroy"/>
            </a:endParaRPr>
          </a:p>
          <a:p>
            <a:pPr marL="571500"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Ephesians 2:5, 8</a:t>
            </a:r>
          </a:p>
          <a:p>
            <a:pPr algn="just">
              <a:lnSpc>
                <a:spcPts val="5599"/>
              </a:lnSpc>
              <a:spcBef>
                <a:spcPct val="0"/>
              </a:spcBef>
            </a:pPr>
            <a:r>
              <a:rPr lang="en-US" sz="3999" dirty="0">
                <a:solidFill>
                  <a:srgbClr val="F7FBFF"/>
                </a:solidFill>
                <a:latin typeface="Gilroy"/>
                <a:ea typeface="Gilroy"/>
                <a:cs typeface="Gilroy"/>
                <a:sym typeface="Gilroy"/>
              </a:rPr>
              <a:t> </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3278278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CAF16-D0FB-9391-2CBC-BD7D8866D0E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402F92E-7242-E4EF-E459-C0A511F1087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FC927D8D-EC93-F452-BAD1-8FF7A4FDB711}"/>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5E56C604-561B-63CE-86D6-A0275645E517}"/>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0FA2B9E7-6127-832F-EC53-D38F45AE6FD1}"/>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7E4D2925-772D-1371-85BF-DFF957D1BD03}"/>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C3CE9F15-2DFD-AC20-6579-EA31D76912D0}"/>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AC1910C1-6BDF-A02A-AB0A-ED06E4EDABDB}"/>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4F70D082-D9D3-5F73-83A9-C037480F15B7}"/>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23C0DD3B-8D68-3D96-00B5-313267E0D1D0}"/>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Patience </a:t>
            </a:r>
          </a:p>
        </p:txBody>
      </p:sp>
    </p:spTree>
    <p:extLst>
      <p:ext uri="{BB962C8B-B14F-4D97-AF65-F5344CB8AC3E}">
        <p14:creationId xmlns:p14="http://schemas.microsoft.com/office/powerpoint/2010/main" val="2144212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BE1D9-EB4E-1754-4561-EBA724B34D6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630B4E6-DA85-F4E5-D4EB-8D86C49CBC9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16337077-E51C-84ED-9B85-3D52C1718D38}"/>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DC9AC8BA-504C-2B59-3FCE-77EEC7219433}"/>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E09C744E-52AE-8A64-486D-2E1F4CB382D2}"/>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53D485BC-4BBF-31CF-FA80-06B190F4632E}"/>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980D86EB-76EE-36B8-C11B-19A15FF49B5F}"/>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4B045B98-4ED6-50E6-B896-72CF9AE9A238}"/>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69CC50C4-099E-C3D5-395F-9D1B91D515E2}"/>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B41FC855-986E-1CDC-1D8D-2549C3A8B7CB}"/>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Patience </a:t>
            </a:r>
          </a:p>
        </p:txBody>
      </p:sp>
      <p:sp>
        <p:nvSpPr>
          <p:cNvPr id="11" name="TextBox 11">
            <a:extLst>
              <a:ext uri="{FF2B5EF4-FFF2-40B4-BE49-F238E27FC236}">
                <a16:creationId xmlns:a16="http://schemas.microsoft.com/office/drawing/2014/main" id="{81FBED3A-3EFC-03AC-C026-D907C150BB80}"/>
              </a:ext>
            </a:extLst>
          </p:cNvPr>
          <p:cNvSpPr txBox="1"/>
          <p:nvPr/>
        </p:nvSpPr>
        <p:spPr>
          <a:xfrm>
            <a:off x="1992588" y="2757169"/>
            <a:ext cx="11418612" cy="2820387"/>
          </a:xfrm>
          <a:prstGeom prst="rect">
            <a:avLst/>
          </a:prstGeom>
        </p:spPr>
        <p:txBody>
          <a:bodyPr wrap="square" lIns="0" tIns="0" rIns="0" bIns="0" rtlCol="0" anchor="t">
            <a:spAutoFit/>
          </a:bodyPr>
          <a:lstStyle/>
          <a:p>
            <a:pPr marL="571500"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Slow to anger / Longsuffering / Forbearance</a:t>
            </a:r>
          </a:p>
          <a:p>
            <a:pPr marL="571500" indent="-571500" algn="just">
              <a:lnSpc>
                <a:spcPts val="5599"/>
              </a:lnSpc>
              <a:spcBef>
                <a:spcPct val="0"/>
              </a:spcBef>
              <a:buFont typeface="Courier New" panose="02070309020205020404" pitchFamily="49" charset="0"/>
              <a:buChar char="o"/>
            </a:pPr>
            <a:endParaRPr lang="en-US" sz="3999" dirty="0">
              <a:solidFill>
                <a:srgbClr val="F7FBFF"/>
              </a:solidFill>
              <a:latin typeface="Gilroy"/>
              <a:ea typeface="Gilroy"/>
              <a:cs typeface="Gilroy"/>
              <a:sym typeface="Gilroy"/>
            </a:endParaRPr>
          </a:p>
          <a:p>
            <a:pPr marL="571500"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Romans 2:4  </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1393737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9E7C1-3F39-7463-D5A0-103CED097AF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8A0B552-D970-C4F2-06C5-6D0604F0AB4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B2096392-F9A3-AC0F-2233-A761E84AF8E5}"/>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0A76271F-A83C-F207-28C9-AE03B925F0EC}"/>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032B8B4F-9A3C-74BB-6FCD-1AD93F619C3D}"/>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95A4F9BB-B6E0-7E34-A843-BF96307441C2}"/>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B4A6208C-90BD-401A-FE0E-6CDA33F7C1DC}"/>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1CF028B9-BFCD-78C3-B07A-CD68E7A83E97}"/>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122EEBDD-7170-4277-D2F7-677B8BC6A4A4}"/>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76049F7D-39D8-2950-39EB-2B95827928A0}"/>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Love</a:t>
            </a:r>
          </a:p>
        </p:txBody>
      </p:sp>
    </p:spTree>
    <p:extLst>
      <p:ext uri="{BB962C8B-B14F-4D97-AF65-F5344CB8AC3E}">
        <p14:creationId xmlns:p14="http://schemas.microsoft.com/office/powerpoint/2010/main" val="2356957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A0578-353C-0F89-8437-B1B3266724D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ABFDA9D-1B33-2F89-2ACC-150AC84FB82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A3A38B27-304D-E98D-97D5-14D9068DED7A}"/>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EBDD5654-9A0E-F748-F101-35C6BEE2B7B2}"/>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9C8B236C-0B4C-B64E-3948-68A71B3531DD}"/>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0770DD2F-24E6-4416-D8A2-627D2012393D}"/>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19696C14-3467-347A-381B-58E488AC7760}"/>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D7F665B1-4C5C-3AC5-D188-F720621AF415}"/>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267464AF-9510-553D-A076-CD7CB7B1F50E}"/>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8B56D873-6947-B403-58E7-80628538BFD5}"/>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Love</a:t>
            </a:r>
          </a:p>
        </p:txBody>
      </p:sp>
      <p:sp>
        <p:nvSpPr>
          <p:cNvPr id="11" name="TextBox 11">
            <a:extLst>
              <a:ext uri="{FF2B5EF4-FFF2-40B4-BE49-F238E27FC236}">
                <a16:creationId xmlns:a16="http://schemas.microsoft.com/office/drawing/2014/main" id="{9375FF99-11F0-79A0-DF81-35F39A4D250D}"/>
              </a:ext>
            </a:extLst>
          </p:cNvPr>
          <p:cNvSpPr txBox="1"/>
          <p:nvPr/>
        </p:nvSpPr>
        <p:spPr>
          <a:xfrm>
            <a:off x="1992588" y="2757169"/>
            <a:ext cx="10961412" cy="2820387"/>
          </a:xfrm>
          <a:prstGeom prst="rect">
            <a:avLst/>
          </a:prstGeom>
        </p:spPr>
        <p:txBody>
          <a:bodyPr wrap="square" lIns="0" tIns="0" rIns="0" bIns="0" rtlCol="0" anchor="t">
            <a:spAutoFit/>
          </a:bodyPr>
          <a:lstStyle/>
          <a:p>
            <a:pPr marL="571500"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AW Pink — uninfluenced; eternal; sovereign; infinite; immutable; holy; gracious</a:t>
            </a:r>
          </a:p>
          <a:p>
            <a:pPr marL="571500" indent="-571500" algn="just">
              <a:lnSpc>
                <a:spcPts val="5599"/>
              </a:lnSpc>
              <a:spcBef>
                <a:spcPct val="0"/>
              </a:spcBef>
              <a:buFont typeface="Courier New" panose="02070309020205020404" pitchFamily="49" charset="0"/>
              <a:buChar char="o"/>
            </a:pPr>
            <a:endParaRPr lang="en-US" sz="3999" dirty="0">
              <a:solidFill>
                <a:srgbClr val="F7FBFF"/>
              </a:solidFill>
              <a:latin typeface="Gilroy"/>
              <a:ea typeface="Gilroy"/>
              <a:cs typeface="Gilroy"/>
              <a:sym typeface="Gilroy"/>
            </a:endParaRP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565438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BF74A-8175-74F3-52F7-477D01ED964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80DC21C-FFAD-40B8-A88E-C8A53F2F27E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A838C802-2B61-6590-A751-3975C5838B7A}"/>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7EC3C9E8-E1FF-49E2-BC68-56B220CD618D}"/>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1487BC46-4798-F333-B293-BC90F1F25BDE}"/>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5DAB49BD-A7E0-EF16-B483-366B39B396F0}"/>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A4D21DDD-85B2-38CD-8AC3-E1A6F89F8C73}"/>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60F55B90-7AB3-1F43-31C3-6E4F16327128}"/>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500296C8-A2DE-6F59-0210-753E3DFEC855}"/>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22B9D27F-4C05-CC84-8ED9-485279E06A18}"/>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Love</a:t>
            </a:r>
          </a:p>
        </p:txBody>
      </p:sp>
      <p:sp>
        <p:nvSpPr>
          <p:cNvPr id="11" name="TextBox 11">
            <a:extLst>
              <a:ext uri="{FF2B5EF4-FFF2-40B4-BE49-F238E27FC236}">
                <a16:creationId xmlns:a16="http://schemas.microsoft.com/office/drawing/2014/main" id="{1733FB7B-29A3-B448-AA15-E58703F8A15E}"/>
              </a:ext>
            </a:extLst>
          </p:cNvPr>
          <p:cNvSpPr txBox="1"/>
          <p:nvPr/>
        </p:nvSpPr>
        <p:spPr>
          <a:xfrm>
            <a:off x="1992588" y="2757169"/>
            <a:ext cx="10961412" cy="4974823"/>
          </a:xfrm>
          <a:prstGeom prst="rect">
            <a:avLst/>
          </a:prstGeom>
        </p:spPr>
        <p:txBody>
          <a:bodyPr wrap="square" lIns="0" tIns="0" rIns="0" bIns="0" rtlCol="0" anchor="t">
            <a:spAutoFit/>
          </a:bodyPr>
          <a:lstStyle/>
          <a:p>
            <a:pPr marL="571500"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AW Pink — uninfluenced; eternal; sovereign; infinite; immutable; holy; gracious</a:t>
            </a:r>
          </a:p>
          <a:p>
            <a:pPr marL="571500" indent="-571500" algn="just">
              <a:lnSpc>
                <a:spcPts val="5599"/>
              </a:lnSpc>
              <a:spcBef>
                <a:spcPct val="0"/>
              </a:spcBef>
              <a:buFont typeface="Courier New" panose="02070309020205020404" pitchFamily="49" charset="0"/>
              <a:buChar char="o"/>
            </a:pPr>
            <a:endParaRPr lang="en-US" sz="3999" dirty="0">
              <a:solidFill>
                <a:srgbClr val="F7FBFF"/>
              </a:solidFill>
              <a:latin typeface="Gilroy"/>
              <a:ea typeface="Gilroy"/>
              <a:cs typeface="Gilroy"/>
              <a:sym typeface="Gilroy"/>
            </a:endParaRPr>
          </a:p>
          <a:p>
            <a:pPr marL="571500"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General = Benevolence (Mt 5:45)</a:t>
            </a:r>
          </a:p>
          <a:p>
            <a:pPr marL="571500" indent="-571500" algn="just">
              <a:lnSpc>
                <a:spcPts val="5599"/>
              </a:lnSpc>
              <a:spcBef>
                <a:spcPct val="0"/>
              </a:spcBef>
              <a:buFont typeface="Courier New" panose="02070309020205020404" pitchFamily="49" charset="0"/>
              <a:buChar char="o"/>
            </a:pPr>
            <a:endParaRPr lang="en-US" sz="3999" dirty="0">
              <a:solidFill>
                <a:srgbClr val="F7FBFF"/>
              </a:solidFill>
              <a:latin typeface="Gilroy"/>
              <a:ea typeface="Gilroy"/>
              <a:cs typeface="Gilroy"/>
              <a:sym typeface="Gilroy"/>
            </a:endParaRPr>
          </a:p>
          <a:p>
            <a:pPr marL="571500"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Special = Complacency (Deut 7:6-8)</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2312562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33217-E5AA-5844-C7FE-49D1B3D3C5C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80D836B-1633-761F-EC2C-FE7362D9422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65B8F22F-DA43-7799-82A0-D8A23A2CBA9F}"/>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52AA57EF-EADE-0BE7-7BBF-E7987BA287A4}"/>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B76607D4-774B-7C3C-2184-840A04161D6A}"/>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22F06D58-4416-C8F6-6EA8-BCF7E806AAA6}"/>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D6459C5F-050C-6E9E-A01A-301BDF6E8B3F}"/>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1FD27229-7D42-357A-7371-4BB167DA13D0}"/>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52A2AC22-B11B-F662-0903-18EB95DF21EB}"/>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3571633D-AAB6-F469-6F23-E969C7002BD7}"/>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Faithfulness</a:t>
            </a:r>
          </a:p>
        </p:txBody>
      </p:sp>
    </p:spTree>
    <p:extLst>
      <p:ext uri="{BB962C8B-B14F-4D97-AF65-F5344CB8AC3E}">
        <p14:creationId xmlns:p14="http://schemas.microsoft.com/office/powerpoint/2010/main" val="2785548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CA113-9024-5558-692E-4E350A753D8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3C8768D-D8B6-3945-A1DE-330F620029E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06E9EC89-FBEB-C077-55CE-7C537C6A65C9}"/>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DD8E7C4F-5E95-2687-1606-557F4E2A2B5E}"/>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BA78CD9A-9471-9352-FFC6-359A695E1CE5}"/>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38D16362-6A63-D0F7-525F-0FEAD247767B}"/>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A01B9860-A047-219C-5073-CCBC290BC649}"/>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2B2C6E4B-BA91-943D-FC86-F9F5C14577CD}"/>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AB53E9F8-3290-0A89-1D3E-199715A5D1A3}"/>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7E69F07A-B780-B4C3-34E6-81DD2CA8A271}"/>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Faithfulness</a:t>
            </a:r>
          </a:p>
        </p:txBody>
      </p:sp>
      <p:sp>
        <p:nvSpPr>
          <p:cNvPr id="11" name="TextBox 11">
            <a:extLst>
              <a:ext uri="{FF2B5EF4-FFF2-40B4-BE49-F238E27FC236}">
                <a16:creationId xmlns:a16="http://schemas.microsoft.com/office/drawing/2014/main" id="{C85D80AB-1740-E249-F85C-6BB4D9628317}"/>
              </a:ext>
            </a:extLst>
          </p:cNvPr>
          <p:cNvSpPr txBox="1"/>
          <p:nvPr/>
        </p:nvSpPr>
        <p:spPr>
          <a:xfrm>
            <a:off x="1992588" y="2757169"/>
            <a:ext cx="10428012" cy="2820387"/>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True God (Jn 17:3)</a:t>
            </a:r>
          </a:p>
          <a:p>
            <a:pPr marL="742950" indent="-742950" algn="just">
              <a:lnSpc>
                <a:spcPts val="5599"/>
              </a:lnSpc>
              <a:spcBef>
                <a:spcPct val="0"/>
              </a:spcBef>
              <a:buAutoNum type="arabicPeriod"/>
            </a:pPr>
            <a:endParaRPr lang="en-US" sz="3999" dirty="0">
              <a:solidFill>
                <a:srgbClr val="F7FBFF"/>
              </a:solidFill>
              <a:latin typeface="Gilroy"/>
              <a:ea typeface="Gilroy"/>
              <a:cs typeface="Gilroy"/>
              <a:sym typeface="Gilroy"/>
            </a:endParaRPr>
          </a:p>
          <a:p>
            <a:pPr algn="just">
              <a:lnSpc>
                <a:spcPts val="5599"/>
              </a:lnSpc>
              <a:spcBef>
                <a:spcPct val="0"/>
              </a:spcBef>
            </a:pPr>
            <a:r>
              <a:rPr lang="en-US" sz="3999" dirty="0">
                <a:solidFill>
                  <a:srgbClr val="F7FBFF"/>
                </a:solidFill>
                <a:latin typeface="Gilroy"/>
                <a:ea typeface="Gilroy"/>
                <a:cs typeface="Gilroy"/>
                <a:sym typeface="Gilroy"/>
              </a:rPr>
              <a:t> </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1694108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3CACE-E7A2-1E3F-76CE-7A184041937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EA089AF-5268-0B75-9EBC-3C0B0CE733F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AD4ADFC9-CC95-DB02-5F65-5FE0B475206F}"/>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EACF29F6-0532-DE64-68FC-C4FE4BFCCE68}"/>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BF779A83-B091-19A5-E73E-AE0C5EFD820A}"/>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FCD3E7F5-DCA2-02C3-8EFC-DFA603BCC02B}"/>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33E6686D-86EA-9BAA-6FA0-23B17D815051}"/>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99454CEA-4606-1273-C202-42AA6169EDFD}"/>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53044113-7437-C649-CC00-E74250F1E499}"/>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74A4CA1D-29E0-4F4D-5139-5CE7E31862A3}"/>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Faithfulness</a:t>
            </a:r>
          </a:p>
        </p:txBody>
      </p:sp>
      <p:sp>
        <p:nvSpPr>
          <p:cNvPr id="11" name="TextBox 11">
            <a:extLst>
              <a:ext uri="{FF2B5EF4-FFF2-40B4-BE49-F238E27FC236}">
                <a16:creationId xmlns:a16="http://schemas.microsoft.com/office/drawing/2014/main" id="{C2A88B0F-8CF6-2D7E-1C43-417490F3AF79}"/>
              </a:ext>
            </a:extLst>
          </p:cNvPr>
          <p:cNvSpPr txBox="1"/>
          <p:nvPr/>
        </p:nvSpPr>
        <p:spPr>
          <a:xfrm>
            <a:off x="1992588" y="2757169"/>
            <a:ext cx="10428012" cy="3538533"/>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True God (Jn 17:3)</a:t>
            </a:r>
          </a:p>
          <a:p>
            <a:pPr marL="742950" indent="-742950" algn="just">
              <a:lnSpc>
                <a:spcPts val="5599"/>
              </a:lnSpc>
              <a:spcBef>
                <a:spcPct val="0"/>
              </a:spcBef>
              <a:buAutoNum type="arabicPeriod"/>
            </a:pPr>
            <a:endParaRPr lang="en-US" sz="3999" dirty="0">
              <a:solidFill>
                <a:srgbClr val="F7FBFF"/>
              </a:solidFill>
              <a:latin typeface="Gilroy"/>
              <a:ea typeface="Gilroy"/>
              <a:cs typeface="Gilroy"/>
              <a:sym typeface="Gilroy"/>
            </a:endParaRP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Cannot Lie (Num 23:19)</a:t>
            </a:r>
          </a:p>
          <a:p>
            <a:pPr algn="just">
              <a:lnSpc>
                <a:spcPts val="5599"/>
              </a:lnSpc>
              <a:spcBef>
                <a:spcPct val="0"/>
              </a:spcBef>
            </a:pPr>
            <a:r>
              <a:rPr lang="en-US" sz="3999" dirty="0">
                <a:solidFill>
                  <a:srgbClr val="F7FBFF"/>
                </a:solidFill>
                <a:latin typeface="Gilroy"/>
                <a:ea typeface="Gilroy"/>
                <a:cs typeface="Gilroy"/>
                <a:sym typeface="Gilroy"/>
              </a:rPr>
              <a:t> </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2673909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E9307-9EAC-647A-6753-853345BB456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DB8FE9C-5BD6-2899-067E-9AE392CE189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A917BAA8-0A84-E889-5401-BFADAEF14AA4}"/>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F3EF7B8D-20E7-6E09-8329-CA5CB74C2203}"/>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20725C24-A2F8-13E0-48F8-D5161CC2686E}"/>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146CC199-7FAD-CBFC-BD19-AF6CA3B8944F}"/>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82727C56-EEAE-AFB7-5D2B-251EBBB65C1F}"/>
              </a:ext>
            </a:extLst>
          </p:cNvPr>
          <p:cNvGrpSpPr/>
          <p:nvPr/>
        </p:nvGrpSpPr>
        <p:grpSpPr>
          <a:xfrm rot="-2700000">
            <a:off x="13052568" y="1876559"/>
            <a:ext cx="10863149" cy="10863149"/>
            <a:chOff x="0" y="0"/>
            <a:chExt cx="2041549" cy="2041549"/>
          </a:xfrm>
        </p:grpSpPr>
        <p:sp>
          <p:nvSpPr>
            <p:cNvPr id="8" name="Freeform 8">
              <a:extLst>
                <a:ext uri="{FF2B5EF4-FFF2-40B4-BE49-F238E27FC236}">
                  <a16:creationId xmlns:a16="http://schemas.microsoft.com/office/drawing/2014/main" id="{2ECBBDEA-90CF-0E91-FDD4-B1B54D0B5F35}"/>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9D4CE9E3-8964-19AD-78BB-B4CA4F2A4685}"/>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1416FC09-71BE-DB4C-A8DC-8800C990313A}"/>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Two Indications</a:t>
            </a:r>
          </a:p>
        </p:txBody>
      </p:sp>
      <p:sp>
        <p:nvSpPr>
          <p:cNvPr id="11" name="TextBox 11">
            <a:extLst>
              <a:ext uri="{FF2B5EF4-FFF2-40B4-BE49-F238E27FC236}">
                <a16:creationId xmlns:a16="http://schemas.microsoft.com/office/drawing/2014/main" id="{C298234D-D772-A1C3-7FC5-6D29589A6EA2}"/>
              </a:ext>
            </a:extLst>
          </p:cNvPr>
          <p:cNvSpPr txBox="1"/>
          <p:nvPr/>
        </p:nvSpPr>
        <p:spPr>
          <a:xfrm>
            <a:off x="1992588" y="2757169"/>
            <a:ext cx="10428012" cy="1384097"/>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Genesis 1:26–27</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4167248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A92FF-BECA-9572-C52B-A677BB899F0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8E4B1D9-47F9-D0F9-FDB3-9612091DEDA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9A83B4C6-CF22-5623-146D-EA87551208FF}"/>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8B142B8A-DFBB-D290-ABDE-20F2AE326047}"/>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73E784D4-53F0-D4AD-CA71-034CF7C23C6D}"/>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1E0872E4-5A50-4542-9A57-CAEE85152C4A}"/>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7EC712F2-181E-D5BD-4299-7244EEBBE908}"/>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6D5E0F74-3A48-1FAE-2881-BC0BAAD6DE80}"/>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DC52DF5E-F1DE-4C60-11DC-D244AC0CA697}"/>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B8BC7640-33EC-9338-27CF-75F99689F5C5}"/>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Faithfulness</a:t>
            </a:r>
          </a:p>
        </p:txBody>
      </p:sp>
      <p:sp>
        <p:nvSpPr>
          <p:cNvPr id="11" name="TextBox 11">
            <a:extLst>
              <a:ext uri="{FF2B5EF4-FFF2-40B4-BE49-F238E27FC236}">
                <a16:creationId xmlns:a16="http://schemas.microsoft.com/office/drawing/2014/main" id="{BF9038C5-40E3-C782-C4C7-D10E6A7D0BBE}"/>
              </a:ext>
            </a:extLst>
          </p:cNvPr>
          <p:cNvSpPr txBox="1"/>
          <p:nvPr/>
        </p:nvSpPr>
        <p:spPr>
          <a:xfrm>
            <a:off x="1992588" y="2757169"/>
            <a:ext cx="10428012" cy="5692969"/>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True God (Jn 17:3)</a:t>
            </a:r>
          </a:p>
          <a:p>
            <a:pPr marL="742950" indent="-742950" algn="just">
              <a:lnSpc>
                <a:spcPts val="5599"/>
              </a:lnSpc>
              <a:spcBef>
                <a:spcPct val="0"/>
              </a:spcBef>
              <a:buAutoNum type="arabicPeriod"/>
            </a:pPr>
            <a:endParaRPr lang="en-US" sz="3999" dirty="0">
              <a:solidFill>
                <a:srgbClr val="F7FBFF"/>
              </a:solidFill>
              <a:latin typeface="Gilroy"/>
              <a:ea typeface="Gilroy"/>
              <a:cs typeface="Gilroy"/>
              <a:sym typeface="Gilroy"/>
            </a:endParaRP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Cannot Lie (Num 23:19)</a:t>
            </a:r>
          </a:p>
          <a:p>
            <a:pPr marL="742950" indent="-742950" algn="just">
              <a:lnSpc>
                <a:spcPts val="5599"/>
              </a:lnSpc>
              <a:spcBef>
                <a:spcPct val="0"/>
              </a:spcBef>
              <a:buAutoNum type="arabicPeriod"/>
            </a:pPr>
            <a:endParaRPr lang="en-US" sz="3999" dirty="0">
              <a:solidFill>
                <a:srgbClr val="F7FBFF"/>
              </a:solidFill>
              <a:latin typeface="Gilroy"/>
              <a:ea typeface="Gilroy"/>
              <a:cs typeface="Gilroy"/>
              <a:sym typeface="Gilroy"/>
            </a:endParaRP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Faithful to his Promises &amp; People </a:t>
            </a:r>
          </a:p>
          <a:p>
            <a:pPr algn="just">
              <a:lnSpc>
                <a:spcPts val="5599"/>
              </a:lnSpc>
              <a:spcBef>
                <a:spcPct val="0"/>
              </a:spcBef>
            </a:pPr>
            <a:r>
              <a:rPr lang="en-US" sz="3999" dirty="0">
                <a:solidFill>
                  <a:srgbClr val="F7FBFF"/>
                </a:solidFill>
                <a:latin typeface="Gilroy"/>
                <a:ea typeface="Gilroy"/>
                <a:cs typeface="Gilroy"/>
                <a:sym typeface="Gilroy"/>
              </a:rPr>
              <a:t>	   (Josh 21:43–45)</a:t>
            </a:r>
          </a:p>
          <a:p>
            <a:pPr algn="just">
              <a:lnSpc>
                <a:spcPts val="5599"/>
              </a:lnSpc>
              <a:spcBef>
                <a:spcPct val="0"/>
              </a:spcBef>
            </a:pPr>
            <a:r>
              <a:rPr lang="en-US" sz="3999" dirty="0">
                <a:solidFill>
                  <a:srgbClr val="F7FBFF"/>
                </a:solidFill>
                <a:latin typeface="Gilroy"/>
                <a:ea typeface="Gilroy"/>
                <a:cs typeface="Gilroy"/>
                <a:sym typeface="Gilroy"/>
              </a:rPr>
              <a:t> </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2421593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9882A-FEC2-88D2-3492-4A8F007D6B2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C2D3EB7-EB2C-FB53-293A-56AA982DB0F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sp>
        <p:nvSpPr>
          <p:cNvPr id="3" name="Freeform 3">
            <a:extLst>
              <a:ext uri="{FF2B5EF4-FFF2-40B4-BE49-F238E27FC236}">
                <a16:creationId xmlns:a16="http://schemas.microsoft.com/office/drawing/2014/main" id="{1E50EB47-B389-D786-EA8D-B7E3AADFEBE3}"/>
              </a:ext>
            </a:extLst>
          </p:cNvPr>
          <p:cNvSpPr/>
          <p:nvPr/>
        </p:nvSpPr>
        <p:spPr>
          <a:xfrm rot="-8100000">
            <a:off x="4234948"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sp>
        <p:nvSpPr>
          <p:cNvPr id="4" name="Freeform 4">
            <a:extLst>
              <a:ext uri="{FF2B5EF4-FFF2-40B4-BE49-F238E27FC236}">
                <a16:creationId xmlns:a16="http://schemas.microsoft.com/office/drawing/2014/main" id="{A3BDF907-9871-7D92-9A9B-362DA0EC0FCC}"/>
              </a:ext>
            </a:extLst>
          </p:cNvPr>
          <p:cNvSpPr/>
          <p:nvPr/>
        </p:nvSpPr>
        <p:spPr>
          <a:xfrm rot="-8100000">
            <a:off x="2411122"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grpSp>
        <p:nvGrpSpPr>
          <p:cNvPr id="5" name="Group 5">
            <a:extLst>
              <a:ext uri="{FF2B5EF4-FFF2-40B4-BE49-F238E27FC236}">
                <a16:creationId xmlns:a16="http://schemas.microsoft.com/office/drawing/2014/main" id="{5208213E-F679-E352-9A3F-EB4DB24FE5A7}"/>
              </a:ext>
            </a:extLst>
          </p:cNvPr>
          <p:cNvGrpSpPr/>
          <p:nvPr/>
        </p:nvGrpSpPr>
        <p:grpSpPr>
          <a:xfrm rot="-8100000">
            <a:off x="2800513" y="-288074"/>
            <a:ext cx="10863149" cy="10863149"/>
            <a:chOff x="0" y="0"/>
            <a:chExt cx="2041549" cy="2041549"/>
          </a:xfrm>
        </p:grpSpPr>
        <p:sp>
          <p:nvSpPr>
            <p:cNvPr id="6" name="Freeform 6">
              <a:extLst>
                <a:ext uri="{FF2B5EF4-FFF2-40B4-BE49-F238E27FC236}">
                  <a16:creationId xmlns:a16="http://schemas.microsoft.com/office/drawing/2014/main" id="{381265F6-CE1F-187D-D5A1-9C7B8B43FB0D}"/>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7" name="TextBox 7">
              <a:extLst>
                <a:ext uri="{FF2B5EF4-FFF2-40B4-BE49-F238E27FC236}">
                  <a16:creationId xmlns:a16="http://schemas.microsoft.com/office/drawing/2014/main" id="{4EC3FE28-31B0-0F3B-E031-7653124EBF4A}"/>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8" name="Group 8">
            <a:extLst>
              <a:ext uri="{FF2B5EF4-FFF2-40B4-BE49-F238E27FC236}">
                <a16:creationId xmlns:a16="http://schemas.microsoft.com/office/drawing/2014/main" id="{DAC85917-47D7-D947-A7AA-DAEDB1754F81}"/>
              </a:ext>
            </a:extLst>
          </p:cNvPr>
          <p:cNvGrpSpPr/>
          <p:nvPr/>
        </p:nvGrpSpPr>
        <p:grpSpPr>
          <a:xfrm rot="-8100000">
            <a:off x="4624339" y="-288074"/>
            <a:ext cx="10863149" cy="10863149"/>
            <a:chOff x="0" y="0"/>
            <a:chExt cx="2041549" cy="2041549"/>
          </a:xfrm>
        </p:grpSpPr>
        <p:sp>
          <p:nvSpPr>
            <p:cNvPr id="9" name="Freeform 9">
              <a:extLst>
                <a:ext uri="{FF2B5EF4-FFF2-40B4-BE49-F238E27FC236}">
                  <a16:creationId xmlns:a16="http://schemas.microsoft.com/office/drawing/2014/main" id="{5231ED69-2811-156A-1B4B-D2E841609240}"/>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10" name="TextBox 10">
              <a:extLst>
                <a:ext uri="{FF2B5EF4-FFF2-40B4-BE49-F238E27FC236}">
                  <a16:creationId xmlns:a16="http://schemas.microsoft.com/office/drawing/2014/main" id="{4114EDAC-588F-7442-3E3C-37F55BF06451}"/>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11" name="Group 11">
            <a:extLst>
              <a:ext uri="{FF2B5EF4-FFF2-40B4-BE49-F238E27FC236}">
                <a16:creationId xmlns:a16="http://schemas.microsoft.com/office/drawing/2014/main" id="{7F52FCB0-A5C7-CA6C-1F2E-AAF37FA530CA}"/>
              </a:ext>
            </a:extLst>
          </p:cNvPr>
          <p:cNvGrpSpPr/>
          <p:nvPr/>
        </p:nvGrpSpPr>
        <p:grpSpPr>
          <a:xfrm>
            <a:off x="12086284" y="8812654"/>
            <a:ext cx="10256613" cy="1421409"/>
            <a:chOff x="0" y="0"/>
            <a:chExt cx="2701330" cy="374363"/>
          </a:xfrm>
        </p:grpSpPr>
        <p:sp>
          <p:nvSpPr>
            <p:cNvPr id="12" name="Freeform 12">
              <a:extLst>
                <a:ext uri="{FF2B5EF4-FFF2-40B4-BE49-F238E27FC236}">
                  <a16:creationId xmlns:a16="http://schemas.microsoft.com/office/drawing/2014/main" id="{8762776F-0A98-3AC0-AB62-3C40E1D4A42C}"/>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D47C1CD7-D62E-A180-45D0-91B1AA44A38A}"/>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57D72C0E-32EB-8FBD-D1B8-B9D6B5310D05}"/>
              </a:ext>
            </a:extLst>
          </p:cNvPr>
          <p:cNvSpPr txBox="1"/>
          <p:nvPr/>
        </p:nvSpPr>
        <p:spPr>
          <a:xfrm>
            <a:off x="7947652" y="9105920"/>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Berkhof</a:t>
            </a:r>
          </a:p>
        </p:txBody>
      </p:sp>
      <p:sp>
        <p:nvSpPr>
          <p:cNvPr id="15" name="TextBox 15">
            <a:extLst>
              <a:ext uri="{FF2B5EF4-FFF2-40B4-BE49-F238E27FC236}">
                <a16:creationId xmlns:a16="http://schemas.microsoft.com/office/drawing/2014/main" id="{9C211C99-C9DE-B484-27DA-292029E3E3BA}"/>
              </a:ext>
            </a:extLst>
          </p:cNvPr>
          <p:cNvSpPr txBox="1"/>
          <p:nvPr/>
        </p:nvSpPr>
        <p:spPr>
          <a:xfrm>
            <a:off x="3550113" y="2624013"/>
            <a:ext cx="11250435" cy="4738861"/>
          </a:xfrm>
          <a:prstGeom prst="rect">
            <a:avLst/>
          </a:prstGeom>
        </p:spPr>
        <p:txBody>
          <a:bodyPr wrap="square" lIns="0" tIns="0" rIns="0" bIns="0" rtlCol="0" anchor="t">
            <a:spAutoFit/>
          </a:bodyPr>
          <a:lstStyle/>
          <a:p>
            <a:pPr algn="ctr">
              <a:lnSpc>
                <a:spcPct val="150000"/>
              </a:lnSpc>
              <a:spcBef>
                <a:spcPct val="0"/>
              </a:spcBef>
            </a:pPr>
            <a:r>
              <a:rPr lang="en-US" sz="4200" dirty="0">
                <a:solidFill>
                  <a:srgbClr val="000000"/>
                </a:solidFill>
                <a:latin typeface="Gilroy"/>
                <a:ea typeface="Gilroy"/>
                <a:cs typeface="Gilroy"/>
                <a:sym typeface="Gilroy"/>
              </a:rPr>
              <a:t>This faithfulness of God is of the utmost </a:t>
            </a:r>
          </a:p>
          <a:p>
            <a:pPr algn="ctr">
              <a:lnSpc>
                <a:spcPct val="150000"/>
              </a:lnSpc>
              <a:spcBef>
                <a:spcPct val="0"/>
              </a:spcBef>
            </a:pPr>
            <a:r>
              <a:rPr lang="en-US" sz="4200" dirty="0">
                <a:solidFill>
                  <a:srgbClr val="000000"/>
                </a:solidFill>
                <a:latin typeface="Gilroy"/>
                <a:ea typeface="Gilroy"/>
                <a:cs typeface="Gilroy"/>
                <a:sym typeface="Gilroy"/>
              </a:rPr>
              <a:t>practical significance to the people of God. </a:t>
            </a:r>
          </a:p>
          <a:p>
            <a:pPr algn="ctr">
              <a:lnSpc>
                <a:spcPct val="150000"/>
              </a:lnSpc>
              <a:spcBef>
                <a:spcPct val="0"/>
              </a:spcBef>
            </a:pPr>
            <a:r>
              <a:rPr lang="en-US" sz="4200" dirty="0">
                <a:solidFill>
                  <a:srgbClr val="000000"/>
                </a:solidFill>
                <a:latin typeface="Gilroy"/>
                <a:ea typeface="Gilroy"/>
                <a:cs typeface="Gilroy"/>
                <a:sym typeface="Gilroy"/>
              </a:rPr>
              <a:t>It is the ground of their confidence, </a:t>
            </a:r>
          </a:p>
          <a:p>
            <a:pPr algn="ctr">
              <a:lnSpc>
                <a:spcPct val="150000"/>
              </a:lnSpc>
              <a:spcBef>
                <a:spcPct val="0"/>
              </a:spcBef>
            </a:pPr>
            <a:r>
              <a:rPr lang="en-US" sz="4200" dirty="0">
                <a:solidFill>
                  <a:srgbClr val="000000"/>
                </a:solidFill>
                <a:latin typeface="Gilroy"/>
                <a:ea typeface="Gilroy"/>
                <a:cs typeface="Gilroy"/>
                <a:sym typeface="Gilroy"/>
              </a:rPr>
              <a:t>the foundation of their hope, </a:t>
            </a:r>
          </a:p>
          <a:p>
            <a:pPr algn="ctr">
              <a:lnSpc>
                <a:spcPct val="150000"/>
              </a:lnSpc>
              <a:spcBef>
                <a:spcPct val="0"/>
              </a:spcBef>
            </a:pPr>
            <a:r>
              <a:rPr lang="en-US" sz="4200" dirty="0">
                <a:solidFill>
                  <a:srgbClr val="000000"/>
                </a:solidFill>
                <a:latin typeface="Gilroy"/>
                <a:ea typeface="Gilroy"/>
                <a:cs typeface="Gilroy"/>
                <a:sym typeface="Gilroy"/>
              </a:rPr>
              <a:t>and the cause of their rejoicing.</a:t>
            </a:r>
          </a:p>
        </p:txBody>
      </p:sp>
      <p:sp>
        <p:nvSpPr>
          <p:cNvPr id="16" name="Freeform 16">
            <a:extLst>
              <a:ext uri="{FF2B5EF4-FFF2-40B4-BE49-F238E27FC236}">
                <a16:creationId xmlns:a16="http://schemas.microsoft.com/office/drawing/2014/main" id="{7735826C-EF59-4BB2-4F20-409BD163530E}"/>
              </a:ext>
            </a:extLst>
          </p:cNvPr>
          <p:cNvSpPr/>
          <p:nvPr/>
        </p:nvSpPr>
        <p:spPr>
          <a:xfrm flipV="1">
            <a:off x="3090472" y="673455"/>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B31487B5-78FA-7E05-0BE5-0181D0DC8071}"/>
              </a:ext>
            </a:extLst>
          </p:cNvPr>
          <p:cNvSpPr/>
          <p:nvPr/>
        </p:nvSpPr>
        <p:spPr>
          <a:xfrm flipH="1">
            <a:off x="14696611" y="7249347"/>
            <a:ext cx="848609" cy="556996"/>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Tree>
    <p:extLst>
      <p:ext uri="{BB962C8B-B14F-4D97-AF65-F5344CB8AC3E}">
        <p14:creationId xmlns:p14="http://schemas.microsoft.com/office/powerpoint/2010/main" val="1137062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8A758-BAE1-0CEE-2E6E-86F9FBB30DD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FA99271-D939-0582-EFB6-0B3764088CE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E27E95C6-CCF1-EB3B-3F9C-0603EFEEFB9C}"/>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5BC9E474-0F23-C7F4-B339-A46492C57745}"/>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09ACF12A-592B-9F91-E463-0EE05E9D3FBE}"/>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703FF84C-4DAE-B981-C995-CFC7DB6E9AA8}"/>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CF26D649-90D3-F081-5837-7C7BAAB80CB1}"/>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C796D166-2628-5321-707E-B71B04ED78C8}"/>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0D66C101-D377-67A4-52C1-22AC8EB78360}"/>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3A0336FD-FC56-C718-9C10-DB028367E034}"/>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Forgiveness</a:t>
            </a:r>
          </a:p>
        </p:txBody>
      </p:sp>
    </p:spTree>
    <p:extLst>
      <p:ext uri="{BB962C8B-B14F-4D97-AF65-F5344CB8AC3E}">
        <p14:creationId xmlns:p14="http://schemas.microsoft.com/office/powerpoint/2010/main" val="3803141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DC9C6-F1E4-5063-8F1C-06FC13956D9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3CBA8F3-4ED0-D101-7751-F290CE555C7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AEF34680-AE42-466B-9532-EC59AD785701}"/>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1C0057E4-C29D-F826-A70C-867821B6C94C}"/>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90B1B7C0-1699-79F4-60C5-DDA948EADF33}"/>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519181F9-C527-0A40-93EC-A4CAB4B5779B}"/>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E3A34506-3B96-D176-BD42-56B94369B473}"/>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C379B327-615F-3674-3E31-3A54CE1EAD44}"/>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72609899-C4D2-3096-A485-962AFC47AEEF}"/>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C91E336A-E9AA-151E-6D36-3A58CB289650}"/>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Goodness</a:t>
            </a:r>
          </a:p>
        </p:txBody>
      </p:sp>
    </p:spTree>
    <p:extLst>
      <p:ext uri="{BB962C8B-B14F-4D97-AF65-F5344CB8AC3E}">
        <p14:creationId xmlns:p14="http://schemas.microsoft.com/office/powerpoint/2010/main" val="2573878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674B7-F431-E4C4-ABFB-1325AF3C308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BC26583-D68C-BE45-F9F6-FDC525688B3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661EE9B2-BF8E-9DAB-7409-975D2DB91905}"/>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791BABE3-5618-13AD-018E-19609DAD7073}"/>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5EFF72C4-370D-F840-572C-8DCA63471BC8}"/>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06843F74-DE16-B5F7-CC6D-75C11786446D}"/>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4706B223-34AC-3F58-EB4B-FC7177870FF7}"/>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7719376F-C133-C488-FE60-3D8871873DE8}"/>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B2C481C9-8CA3-1DC6-5635-E438EDF67048}"/>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8FAF1584-6956-17E1-6969-F5010BCF583D}"/>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Goodness</a:t>
            </a:r>
          </a:p>
        </p:txBody>
      </p:sp>
      <p:sp>
        <p:nvSpPr>
          <p:cNvPr id="11" name="TextBox 11">
            <a:extLst>
              <a:ext uri="{FF2B5EF4-FFF2-40B4-BE49-F238E27FC236}">
                <a16:creationId xmlns:a16="http://schemas.microsoft.com/office/drawing/2014/main" id="{54AE36B0-8433-5628-E898-AD0A9ABE05AD}"/>
              </a:ext>
            </a:extLst>
          </p:cNvPr>
          <p:cNvSpPr txBox="1"/>
          <p:nvPr/>
        </p:nvSpPr>
        <p:spPr>
          <a:xfrm>
            <a:off x="1992588" y="2757169"/>
            <a:ext cx="10428012" cy="1384097"/>
          </a:xfrm>
          <a:prstGeom prst="rect">
            <a:avLst/>
          </a:prstGeom>
        </p:spPr>
        <p:txBody>
          <a:bodyPr wrap="square" lIns="0" tIns="0" rIns="0" bIns="0" rtlCol="0" anchor="t">
            <a:spAutoFit/>
          </a:bodyPr>
          <a:lstStyle/>
          <a:p>
            <a:pPr marL="571500"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Psalm 100:5; Mk 10:17–18 </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1678812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C1900-14F8-2047-E898-62A4C10DA6C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BFC9C5F-D0FF-C40F-420D-1DD0BEAF46A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sp>
        <p:nvSpPr>
          <p:cNvPr id="3" name="Freeform 3">
            <a:extLst>
              <a:ext uri="{FF2B5EF4-FFF2-40B4-BE49-F238E27FC236}">
                <a16:creationId xmlns:a16="http://schemas.microsoft.com/office/drawing/2014/main" id="{6E152A41-1961-D2B3-BC61-1211EE9091DA}"/>
              </a:ext>
            </a:extLst>
          </p:cNvPr>
          <p:cNvSpPr/>
          <p:nvPr/>
        </p:nvSpPr>
        <p:spPr>
          <a:xfrm rot="-8100000">
            <a:off x="4234948"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sp>
        <p:nvSpPr>
          <p:cNvPr id="4" name="Freeform 4">
            <a:extLst>
              <a:ext uri="{FF2B5EF4-FFF2-40B4-BE49-F238E27FC236}">
                <a16:creationId xmlns:a16="http://schemas.microsoft.com/office/drawing/2014/main" id="{F45E1737-2F5F-A8D9-82BE-AE777A96CBF6}"/>
              </a:ext>
            </a:extLst>
          </p:cNvPr>
          <p:cNvSpPr/>
          <p:nvPr/>
        </p:nvSpPr>
        <p:spPr>
          <a:xfrm rot="-8100000">
            <a:off x="2411122"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grpSp>
        <p:nvGrpSpPr>
          <p:cNvPr id="5" name="Group 5">
            <a:extLst>
              <a:ext uri="{FF2B5EF4-FFF2-40B4-BE49-F238E27FC236}">
                <a16:creationId xmlns:a16="http://schemas.microsoft.com/office/drawing/2014/main" id="{791D3567-C343-DC66-ED91-73676C981C71}"/>
              </a:ext>
            </a:extLst>
          </p:cNvPr>
          <p:cNvGrpSpPr/>
          <p:nvPr/>
        </p:nvGrpSpPr>
        <p:grpSpPr>
          <a:xfrm rot="-8100000">
            <a:off x="2800513" y="-288074"/>
            <a:ext cx="10863149" cy="10863149"/>
            <a:chOff x="0" y="0"/>
            <a:chExt cx="2041549" cy="2041549"/>
          </a:xfrm>
        </p:grpSpPr>
        <p:sp>
          <p:nvSpPr>
            <p:cNvPr id="6" name="Freeform 6">
              <a:extLst>
                <a:ext uri="{FF2B5EF4-FFF2-40B4-BE49-F238E27FC236}">
                  <a16:creationId xmlns:a16="http://schemas.microsoft.com/office/drawing/2014/main" id="{C59D80CD-8592-5708-F4EE-DC470BFFB329}"/>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7" name="TextBox 7">
              <a:extLst>
                <a:ext uri="{FF2B5EF4-FFF2-40B4-BE49-F238E27FC236}">
                  <a16:creationId xmlns:a16="http://schemas.microsoft.com/office/drawing/2014/main" id="{78996C07-7752-9424-C788-EA08FAF324D2}"/>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8" name="Group 8">
            <a:extLst>
              <a:ext uri="{FF2B5EF4-FFF2-40B4-BE49-F238E27FC236}">
                <a16:creationId xmlns:a16="http://schemas.microsoft.com/office/drawing/2014/main" id="{04A74342-191D-54BC-9B05-5F2337088D91}"/>
              </a:ext>
            </a:extLst>
          </p:cNvPr>
          <p:cNvGrpSpPr/>
          <p:nvPr/>
        </p:nvGrpSpPr>
        <p:grpSpPr>
          <a:xfrm rot="-8100000">
            <a:off x="4624339" y="-288074"/>
            <a:ext cx="10863149" cy="10863149"/>
            <a:chOff x="0" y="0"/>
            <a:chExt cx="2041549" cy="2041549"/>
          </a:xfrm>
        </p:grpSpPr>
        <p:sp>
          <p:nvSpPr>
            <p:cNvPr id="9" name="Freeform 9">
              <a:extLst>
                <a:ext uri="{FF2B5EF4-FFF2-40B4-BE49-F238E27FC236}">
                  <a16:creationId xmlns:a16="http://schemas.microsoft.com/office/drawing/2014/main" id="{67FF54B0-4CD4-D788-8E13-78BBEC7A999C}"/>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10" name="TextBox 10">
              <a:extLst>
                <a:ext uri="{FF2B5EF4-FFF2-40B4-BE49-F238E27FC236}">
                  <a16:creationId xmlns:a16="http://schemas.microsoft.com/office/drawing/2014/main" id="{C742CE45-00F4-D035-CF91-668E4C3771C2}"/>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11" name="Group 11">
            <a:extLst>
              <a:ext uri="{FF2B5EF4-FFF2-40B4-BE49-F238E27FC236}">
                <a16:creationId xmlns:a16="http://schemas.microsoft.com/office/drawing/2014/main" id="{3FF89835-B7CA-544F-E626-7B6DD8133902}"/>
              </a:ext>
            </a:extLst>
          </p:cNvPr>
          <p:cNvGrpSpPr/>
          <p:nvPr/>
        </p:nvGrpSpPr>
        <p:grpSpPr>
          <a:xfrm>
            <a:off x="12086284" y="8812654"/>
            <a:ext cx="10256613" cy="1421409"/>
            <a:chOff x="0" y="0"/>
            <a:chExt cx="2701330" cy="374363"/>
          </a:xfrm>
        </p:grpSpPr>
        <p:sp>
          <p:nvSpPr>
            <p:cNvPr id="12" name="Freeform 12">
              <a:extLst>
                <a:ext uri="{FF2B5EF4-FFF2-40B4-BE49-F238E27FC236}">
                  <a16:creationId xmlns:a16="http://schemas.microsoft.com/office/drawing/2014/main" id="{C9DBFE76-2EA4-32EE-1676-E3089F999D07}"/>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02D27CFC-70F0-BFEA-872F-03E60E3D9471}"/>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9FC98EE3-CD9E-AD7C-CD47-0DFF3DB0000C}"/>
              </a:ext>
            </a:extLst>
          </p:cNvPr>
          <p:cNvSpPr txBox="1"/>
          <p:nvPr/>
        </p:nvSpPr>
        <p:spPr>
          <a:xfrm>
            <a:off x="9175331" y="9122852"/>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Exodus 33:18–19</a:t>
            </a:r>
          </a:p>
        </p:txBody>
      </p:sp>
      <p:sp>
        <p:nvSpPr>
          <p:cNvPr id="15" name="TextBox 15">
            <a:extLst>
              <a:ext uri="{FF2B5EF4-FFF2-40B4-BE49-F238E27FC236}">
                <a16:creationId xmlns:a16="http://schemas.microsoft.com/office/drawing/2014/main" id="{FAEA1FB9-8546-EF9B-CED1-308C82BAC2BA}"/>
              </a:ext>
            </a:extLst>
          </p:cNvPr>
          <p:cNvSpPr txBox="1"/>
          <p:nvPr/>
        </p:nvSpPr>
        <p:spPr>
          <a:xfrm>
            <a:off x="3785392" y="1486236"/>
            <a:ext cx="11250435" cy="6677854"/>
          </a:xfrm>
          <a:prstGeom prst="rect">
            <a:avLst/>
          </a:prstGeom>
        </p:spPr>
        <p:txBody>
          <a:bodyPr wrap="square" lIns="0" tIns="0" rIns="0" bIns="0" rtlCol="0" anchor="t">
            <a:spAutoFit/>
          </a:bodyPr>
          <a:lstStyle/>
          <a:p>
            <a:pPr algn="ctr">
              <a:lnSpc>
                <a:spcPct val="150000"/>
              </a:lnSpc>
              <a:spcBef>
                <a:spcPct val="0"/>
              </a:spcBef>
            </a:pPr>
            <a:r>
              <a:rPr lang="en-US" sz="4200" dirty="0">
                <a:solidFill>
                  <a:srgbClr val="000000"/>
                </a:solidFill>
                <a:latin typeface="Gilroy"/>
                <a:ea typeface="Gilroy"/>
                <a:cs typeface="Gilroy"/>
                <a:sym typeface="Gilroy"/>
              </a:rPr>
              <a:t>Moses said, “Please show me your glory.” </a:t>
            </a:r>
          </a:p>
          <a:p>
            <a:pPr algn="ctr">
              <a:lnSpc>
                <a:spcPct val="150000"/>
              </a:lnSpc>
              <a:spcBef>
                <a:spcPct val="0"/>
              </a:spcBef>
            </a:pPr>
            <a:r>
              <a:rPr lang="en-US" sz="4200" dirty="0">
                <a:solidFill>
                  <a:srgbClr val="000000"/>
                </a:solidFill>
                <a:latin typeface="Gilroy"/>
                <a:ea typeface="Gilroy"/>
                <a:cs typeface="Gilroy"/>
                <a:sym typeface="Gilroy"/>
              </a:rPr>
              <a:t>And he said, “I will make all my goodness </a:t>
            </a:r>
          </a:p>
          <a:p>
            <a:pPr algn="ctr">
              <a:lnSpc>
                <a:spcPct val="150000"/>
              </a:lnSpc>
              <a:spcBef>
                <a:spcPct val="0"/>
              </a:spcBef>
            </a:pPr>
            <a:r>
              <a:rPr lang="en-US" sz="4200" dirty="0">
                <a:solidFill>
                  <a:srgbClr val="000000"/>
                </a:solidFill>
                <a:latin typeface="Gilroy"/>
                <a:ea typeface="Gilroy"/>
                <a:cs typeface="Gilroy"/>
                <a:sym typeface="Gilroy"/>
              </a:rPr>
              <a:t>pass before you and will proclaim </a:t>
            </a:r>
          </a:p>
          <a:p>
            <a:pPr algn="ctr">
              <a:lnSpc>
                <a:spcPct val="150000"/>
              </a:lnSpc>
              <a:spcBef>
                <a:spcPct val="0"/>
              </a:spcBef>
            </a:pPr>
            <a:r>
              <a:rPr lang="en-US" sz="4200" dirty="0">
                <a:solidFill>
                  <a:srgbClr val="000000"/>
                </a:solidFill>
                <a:latin typeface="Gilroy"/>
                <a:ea typeface="Gilroy"/>
                <a:cs typeface="Gilroy"/>
                <a:sym typeface="Gilroy"/>
              </a:rPr>
              <a:t>before you my name ‘The Lord.’ </a:t>
            </a:r>
          </a:p>
          <a:p>
            <a:pPr algn="ctr">
              <a:lnSpc>
                <a:spcPct val="150000"/>
              </a:lnSpc>
              <a:spcBef>
                <a:spcPct val="0"/>
              </a:spcBef>
            </a:pPr>
            <a:r>
              <a:rPr lang="en-US" sz="4200" dirty="0">
                <a:solidFill>
                  <a:srgbClr val="000000"/>
                </a:solidFill>
                <a:latin typeface="Gilroy"/>
                <a:ea typeface="Gilroy"/>
                <a:cs typeface="Gilroy"/>
                <a:sym typeface="Gilroy"/>
              </a:rPr>
              <a:t>And I will be gracious to whom </a:t>
            </a:r>
          </a:p>
          <a:p>
            <a:pPr algn="ctr">
              <a:lnSpc>
                <a:spcPct val="150000"/>
              </a:lnSpc>
              <a:spcBef>
                <a:spcPct val="0"/>
              </a:spcBef>
            </a:pPr>
            <a:r>
              <a:rPr lang="en-US" sz="4200" dirty="0">
                <a:solidFill>
                  <a:srgbClr val="000000"/>
                </a:solidFill>
                <a:latin typeface="Gilroy"/>
                <a:ea typeface="Gilroy"/>
                <a:cs typeface="Gilroy"/>
                <a:sym typeface="Gilroy"/>
              </a:rPr>
              <a:t>I will be gracious, and will show mercy on whom I will show mercy. </a:t>
            </a:r>
          </a:p>
        </p:txBody>
      </p:sp>
      <p:sp>
        <p:nvSpPr>
          <p:cNvPr id="16" name="Freeform 16">
            <a:extLst>
              <a:ext uri="{FF2B5EF4-FFF2-40B4-BE49-F238E27FC236}">
                <a16:creationId xmlns:a16="http://schemas.microsoft.com/office/drawing/2014/main" id="{8B47E23F-AFD2-3C7F-AD3B-524CB58C6D2E}"/>
              </a:ext>
            </a:extLst>
          </p:cNvPr>
          <p:cNvSpPr/>
          <p:nvPr/>
        </p:nvSpPr>
        <p:spPr>
          <a:xfrm flipV="1">
            <a:off x="3090472" y="673455"/>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BEAE09A7-50DD-ACB9-78CF-6F7F123BFA9C}"/>
              </a:ext>
            </a:extLst>
          </p:cNvPr>
          <p:cNvSpPr/>
          <p:nvPr/>
        </p:nvSpPr>
        <p:spPr>
          <a:xfrm flipH="1">
            <a:off x="14696611" y="7249347"/>
            <a:ext cx="848609" cy="556996"/>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Tree>
    <p:extLst>
      <p:ext uri="{BB962C8B-B14F-4D97-AF65-F5344CB8AC3E}">
        <p14:creationId xmlns:p14="http://schemas.microsoft.com/office/powerpoint/2010/main" val="3068905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33177-1FFD-B69B-B53C-508E506AC62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9A95882-355B-B505-79C4-92AF0082212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AD0F66DF-6410-CBBE-D52C-3C27F1337304}"/>
              </a:ext>
            </a:extLst>
          </p:cNvPr>
          <p:cNvGrpSpPr/>
          <p:nvPr/>
        </p:nvGrpSpPr>
        <p:grpSpPr>
          <a:xfrm>
            <a:off x="990600" y="1257300"/>
            <a:ext cx="16997941" cy="8229600"/>
            <a:chOff x="0" y="0"/>
            <a:chExt cx="4476824" cy="2167467"/>
          </a:xfrm>
        </p:grpSpPr>
        <p:sp>
          <p:nvSpPr>
            <p:cNvPr id="4" name="Freeform 4">
              <a:extLst>
                <a:ext uri="{FF2B5EF4-FFF2-40B4-BE49-F238E27FC236}">
                  <a16:creationId xmlns:a16="http://schemas.microsoft.com/office/drawing/2014/main" id="{6304F7E9-E770-92E7-061A-16D4FCFF7CA2}"/>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6DB91236-39CF-FCC7-06D7-7F9751A858BF}"/>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94045721-1C22-7DBF-691C-F47F03763D0B}"/>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27CC0824-D67D-98CF-47C0-339F63C5411B}"/>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1CA710DE-CD78-A36B-267F-A49304133821}"/>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28140CDE-EBBC-65F5-6115-5275DAC65533}"/>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CB07E4DC-5E59-8862-CE8B-A7AA5AC65F17}"/>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What do these mean for us?</a:t>
            </a:r>
          </a:p>
        </p:txBody>
      </p:sp>
    </p:spTree>
    <p:extLst>
      <p:ext uri="{BB962C8B-B14F-4D97-AF65-F5344CB8AC3E}">
        <p14:creationId xmlns:p14="http://schemas.microsoft.com/office/powerpoint/2010/main" val="1770236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08F0B-D442-6B0E-8032-96EB5573C670}"/>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E4FE2E99-F3FE-B556-F1A8-CD2503729A83}"/>
              </a:ext>
            </a:extLst>
          </p:cNvPr>
          <p:cNvGrpSpPr/>
          <p:nvPr/>
        </p:nvGrpSpPr>
        <p:grpSpPr>
          <a:xfrm>
            <a:off x="0" y="0"/>
            <a:ext cx="18288000" cy="10287000"/>
            <a:chOff x="0" y="0"/>
            <a:chExt cx="4476824" cy="2167467"/>
          </a:xfrm>
        </p:grpSpPr>
        <p:sp>
          <p:nvSpPr>
            <p:cNvPr id="4" name="Freeform 4">
              <a:extLst>
                <a:ext uri="{FF2B5EF4-FFF2-40B4-BE49-F238E27FC236}">
                  <a16:creationId xmlns:a16="http://schemas.microsoft.com/office/drawing/2014/main" id="{FF48456D-BFF2-3AB5-8024-CB14D8125A70}"/>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D58DDAA8-803B-E62F-273E-BDBFF53D5F0A}"/>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pic>
        <p:nvPicPr>
          <p:cNvPr id="12" name="Picture 11" descr="A list of things with words&#10;&#10;AI-generated content may be incorrect.">
            <a:extLst>
              <a:ext uri="{FF2B5EF4-FFF2-40B4-BE49-F238E27FC236}">
                <a16:creationId xmlns:a16="http://schemas.microsoft.com/office/drawing/2014/main" id="{77DBCA3D-2B40-71A1-0D4E-C37717BD45E9}"/>
              </a:ext>
            </a:extLst>
          </p:cNvPr>
          <p:cNvPicPr>
            <a:picLocks noChangeAspect="1"/>
          </p:cNvPicPr>
          <p:nvPr/>
        </p:nvPicPr>
        <p:blipFill>
          <a:blip r:embed="rId2">
            <a:extLst>
              <a:ext uri="{28A0092B-C50C-407E-A947-70E740481C1C}">
                <a14:useLocalDpi xmlns:a14="http://schemas.microsoft.com/office/drawing/2010/main" val="0"/>
              </a:ext>
            </a:extLst>
          </a:blip>
          <a:srcRect b="35580"/>
          <a:stretch>
            <a:fillRect/>
          </a:stretch>
        </p:blipFill>
        <p:spPr>
          <a:xfrm>
            <a:off x="968010" y="261245"/>
            <a:ext cx="7566391" cy="9764510"/>
          </a:xfrm>
          <a:prstGeom prst="rect">
            <a:avLst/>
          </a:prstGeom>
        </p:spPr>
      </p:pic>
      <p:pic>
        <p:nvPicPr>
          <p:cNvPr id="13" name="Picture 12" descr="A list of things with words&#10;&#10;AI-generated content may be incorrect.">
            <a:extLst>
              <a:ext uri="{FF2B5EF4-FFF2-40B4-BE49-F238E27FC236}">
                <a16:creationId xmlns:a16="http://schemas.microsoft.com/office/drawing/2014/main" id="{E947D019-DEDF-55E1-957D-83885E33628A}"/>
              </a:ext>
            </a:extLst>
          </p:cNvPr>
          <p:cNvPicPr>
            <a:picLocks noChangeAspect="1"/>
          </p:cNvPicPr>
          <p:nvPr/>
        </p:nvPicPr>
        <p:blipFill>
          <a:blip r:embed="rId2">
            <a:extLst>
              <a:ext uri="{28A0092B-C50C-407E-A947-70E740481C1C}">
                <a14:useLocalDpi xmlns:a14="http://schemas.microsoft.com/office/drawing/2010/main" val="0"/>
              </a:ext>
            </a:extLst>
          </a:blip>
          <a:srcRect t="63922"/>
          <a:stretch>
            <a:fillRect/>
          </a:stretch>
        </p:blipFill>
        <p:spPr>
          <a:xfrm>
            <a:off x="9753600" y="2705100"/>
            <a:ext cx="7813593" cy="5647143"/>
          </a:xfrm>
          <a:prstGeom prst="rect">
            <a:avLst/>
          </a:prstGeom>
        </p:spPr>
      </p:pic>
    </p:spTree>
    <p:extLst>
      <p:ext uri="{BB962C8B-B14F-4D97-AF65-F5344CB8AC3E}">
        <p14:creationId xmlns:p14="http://schemas.microsoft.com/office/powerpoint/2010/main" val="2146063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35757-7F51-6529-9CB7-256A1A95739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00C0889-2A30-8AF1-9662-3ACE23DA543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pic>
        <p:nvPicPr>
          <p:cNvPr id="12" name="Picture 11" descr="A screenshot of a search engine&#10;&#10;AI-generated content may be incorrect.">
            <a:extLst>
              <a:ext uri="{FF2B5EF4-FFF2-40B4-BE49-F238E27FC236}">
                <a16:creationId xmlns:a16="http://schemas.microsoft.com/office/drawing/2014/main" id="{79CC766A-B3E7-B8D7-95BE-D50B3FF55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0"/>
            <a:ext cx="10515600" cy="10319799"/>
          </a:xfrm>
          <a:prstGeom prst="rect">
            <a:avLst/>
          </a:prstGeom>
        </p:spPr>
      </p:pic>
    </p:spTree>
    <p:extLst>
      <p:ext uri="{BB962C8B-B14F-4D97-AF65-F5344CB8AC3E}">
        <p14:creationId xmlns:p14="http://schemas.microsoft.com/office/powerpoint/2010/main" val="3174986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99A3D-5832-E9C4-DB91-546E8DF1C6D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D88FDF2-4DB0-1C2C-18F6-255E18A550D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pic>
        <p:nvPicPr>
          <p:cNvPr id="4" name="Picture 3" descr="A screenshot of a music album&#10;&#10;AI-generated content may be incorrect.">
            <a:extLst>
              <a:ext uri="{FF2B5EF4-FFF2-40B4-BE49-F238E27FC236}">
                <a16:creationId xmlns:a16="http://schemas.microsoft.com/office/drawing/2014/main" id="{1A16D988-533F-32FD-E796-9D9238185A3B}"/>
              </a:ext>
            </a:extLst>
          </p:cNvPr>
          <p:cNvPicPr>
            <a:picLocks noChangeAspect="1"/>
          </p:cNvPicPr>
          <p:nvPr/>
        </p:nvPicPr>
        <p:blipFill>
          <a:blip r:embed="rId3">
            <a:extLst>
              <a:ext uri="{28A0092B-C50C-407E-A947-70E740481C1C}">
                <a14:useLocalDpi xmlns:a14="http://schemas.microsoft.com/office/drawing/2010/main" val="0"/>
              </a:ext>
            </a:extLst>
          </a:blip>
          <a:srcRect r="15612"/>
          <a:stretch>
            <a:fillRect/>
          </a:stretch>
        </p:blipFill>
        <p:spPr>
          <a:xfrm>
            <a:off x="4266842" y="0"/>
            <a:ext cx="9754315" cy="10287000"/>
          </a:xfrm>
          <a:prstGeom prst="rect">
            <a:avLst/>
          </a:prstGeom>
        </p:spPr>
      </p:pic>
    </p:spTree>
    <p:extLst>
      <p:ext uri="{BB962C8B-B14F-4D97-AF65-F5344CB8AC3E}">
        <p14:creationId xmlns:p14="http://schemas.microsoft.com/office/powerpoint/2010/main" val="173690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CDD06-E5DB-DF75-4EC8-BB3573CD29E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618819E-59E9-1777-D1FF-003D31F5DBC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6DE95102-6A07-6538-8628-D6CE6B98FF56}"/>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29A92B2D-0FE0-1434-8881-D3FDB1922BAB}"/>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1EB7AA95-EDF1-2958-7350-69CE6EB27D4B}"/>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5ED5C906-E211-666F-5D86-CF876F433976}"/>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0ECE7936-65C5-0CEC-BDAE-D6E2773562E1}"/>
              </a:ext>
            </a:extLst>
          </p:cNvPr>
          <p:cNvGrpSpPr/>
          <p:nvPr/>
        </p:nvGrpSpPr>
        <p:grpSpPr>
          <a:xfrm rot="-2700000">
            <a:off x="13052568" y="1876559"/>
            <a:ext cx="10863149" cy="10863149"/>
            <a:chOff x="0" y="0"/>
            <a:chExt cx="2041549" cy="2041549"/>
          </a:xfrm>
        </p:grpSpPr>
        <p:sp>
          <p:nvSpPr>
            <p:cNvPr id="8" name="Freeform 8">
              <a:extLst>
                <a:ext uri="{FF2B5EF4-FFF2-40B4-BE49-F238E27FC236}">
                  <a16:creationId xmlns:a16="http://schemas.microsoft.com/office/drawing/2014/main" id="{8DBCDAB2-D6C2-BE9E-D6A7-CFD2160ADDBD}"/>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20DB510A-8C11-273E-4926-D247BD830CCD}"/>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B65CDD80-8A2C-FD1A-5B30-6BA9EA0C39CA}"/>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Two Indications</a:t>
            </a:r>
          </a:p>
        </p:txBody>
      </p:sp>
      <p:sp>
        <p:nvSpPr>
          <p:cNvPr id="11" name="TextBox 11">
            <a:extLst>
              <a:ext uri="{FF2B5EF4-FFF2-40B4-BE49-F238E27FC236}">
                <a16:creationId xmlns:a16="http://schemas.microsoft.com/office/drawing/2014/main" id="{E97C2D34-6ED9-D025-DAB3-DFEDE7F9C655}"/>
              </a:ext>
            </a:extLst>
          </p:cNvPr>
          <p:cNvSpPr txBox="1"/>
          <p:nvPr/>
        </p:nvSpPr>
        <p:spPr>
          <a:xfrm>
            <a:off x="1992588" y="2757169"/>
            <a:ext cx="10428012" cy="3538533"/>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Genesis 1:26–27</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As his creatures, </a:t>
            </a:r>
          </a:p>
          <a:p>
            <a:pPr lvl="2" algn="just">
              <a:lnSpc>
                <a:spcPts val="5599"/>
              </a:lnSpc>
              <a:spcBef>
                <a:spcPct val="0"/>
              </a:spcBef>
            </a:pPr>
            <a:r>
              <a:rPr lang="en-US" sz="3999" dirty="0">
                <a:solidFill>
                  <a:srgbClr val="F7FBFF"/>
                </a:solidFill>
                <a:latin typeface="Gilroy"/>
                <a:ea typeface="Gilroy"/>
                <a:cs typeface="Gilroy"/>
                <a:sym typeface="Gilroy"/>
              </a:rPr>
              <a:t>        we are made in the image of God. </a:t>
            </a:r>
          </a:p>
          <a:p>
            <a:pPr lvl="2" algn="just">
              <a:lnSpc>
                <a:spcPts val="5599"/>
              </a:lnSpc>
              <a:spcBef>
                <a:spcPct val="0"/>
              </a:spcBef>
            </a:pPr>
            <a:endParaRPr lang="en-US" sz="3999" dirty="0">
              <a:solidFill>
                <a:srgbClr val="F7FBFF"/>
              </a:solidFill>
              <a:latin typeface="Gilroy"/>
              <a:ea typeface="Gilroy"/>
              <a:cs typeface="Gilroy"/>
              <a:sym typeface="Gilroy"/>
            </a:endParaRP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3695796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53DFB-3A68-C84B-B11B-96DB3FBE062D}"/>
            </a:ext>
          </a:extLst>
        </p:cNvPr>
        <p:cNvGrpSpPr/>
        <p:nvPr/>
      </p:nvGrpSpPr>
      <p:grpSpPr>
        <a:xfrm>
          <a:off x="0" y="0"/>
          <a:ext cx="0" cy="0"/>
          <a:chOff x="0" y="0"/>
          <a:chExt cx="0" cy="0"/>
        </a:xfrm>
      </p:grpSpPr>
      <p:pic>
        <p:nvPicPr>
          <p:cNvPr id="13" name="Picture 12" descr="A blue background with white text&#10;&#10;AI-generated content may be incorrect.">
            <a:extLst>
              <a:ext uri="{FF2B5EF4-FFF2-40B4-BE49-F238E27FC236}">
                <a16:creationId xmlns:a16="http://schemas.microsoft.com/office/drawing/2014/main" id="{5F506CB5-ADE5-B372-D592-03FFCD06B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416073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BB70B-CBF5-126A-2D4E-6A80162BFA3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86D8497-DEB2-DE53-38E9-A4B66C9DA69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B29D4875-0AA9-28D5-50BE-9070D0DDFD35}"/>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FEADEF11-5CA1-9352-CC51-955FBDCBC04E}"/>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5DE8DA57-8D6F-292D-CA05-F8A1978A7828}"/>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8F0B86A6-52BA-8C54-52E7-BE5DC5AB8E13}"/>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F7D9D97A-707C-006B-89D8-DDD9F9AF009F}"/>
              </a:ext>
            </a:extLst>
          </p:cNvPr>
          <p:cNvGrpSpPr/>
          <p:nvPr/>
        </p:nvGrpSpPr>
        <p:grpSpPr>
          <a:xfrm rot="-2700000">
            <a:off x="13052568" y="1876559"/>
            <a:ext cx="10863149" cy="10863149"/>
            <a:chOff x="0" y="0"/>
            <a:chExt cx="2041549" cy="2041549"/>
          </a:xfrm>
        </p:grpSpPr>
        <p:sp>
          <p:nvSpPr>
            <p:cNvPr id="8" name="Freeform 8">
              <a:extLst>
                <a:ext uri="{FF2B5EF4-FFF2-40B4-BE49-F238E27FC236}">
                  <a16:creationId xmlns:a16="http://schemas.microsoft.com/office/drawing/2014/main" id="{E11DEE98-DF67-00A3-4D86-337C02DFB744}"/>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4FFC9FB7-4915-03DC-0D21-51212C089EC6}"/>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A702D443-7ED1-375F-A0D8-907D1B2DB373}"/>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Two Indications</a:t>
            </a:r>
          </a:p>
        </p:txBody>
      </p:sp>
      <p:sp>
        <p:nvSpPr>
          <p:cNvPr id="11" name="TextBox 11">
            <a:extLst>
              <a:ext uri="{FF2B5EF4-FFF2-40B4-BE49-F238E27FC236}">
                <a16:creationId xmlns:a16="http://schemas.microsoft.com/office/drawing/2014/main" id="{2B2AD54F-BD9F-D9E6-9990-996BE96D2E2B}"/>
              </a:ext>
            </a:extLst>
          </p:cNvPr>
          <p:cNvSpPr txBox="1"/>
          <p:nvPr/>
        </p:nvSpPr>
        <p:spPr>
          <a:xfrm>
            <a:off x="1992588" y="2757169"/>
            <a:ext cx="10428012" cy="4256678"/>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Genesis 1:26–27</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As his creatures, </a:t>
            </a:r>
          </a:p>
          <a:p>
            <a:pPr lvl="2" algn="just">
              <a:lnSpc>
                <a:spcPts val="5599"/>
              </a:lnSpc>
              <a:spcBef>
                <a:spcPct val="0"/>
              </a:spcBef>
            </a:pPr>
            <a:r>
              <a:rPr lang="en-US" sz="3999" dirty="0">
                <a:solidFill>
                  <a:srgbClr val="F7FBFF"/>
                </a:solidFill>
                <a:latin typeface="Gilroy"/>
                <a:ea typeface="Gilroy"/>
                <a:cs typeface="Gilroy"/>
                <a:sym typeface="Gilroy"/>
              </a:rPr>
              <a:t>        we are made in the image of God. </a:t>
            </a:r>
          </a:p>
          <a:p>
            <a:pPr lvl="2" algn="just">
              <a:lnSpc>
                <a:spcPts val="5599"/>
              </a:lnSpc>
              <a:spcBef>
                <a:spcPct val="0"/>
              </a:spcBef>
            </a:pPr>
            <a:endParaRPr lang="en-US" sz="3999" dirty="0">
              <a:solidFill>
                <a:srgbClr val="F7FBFF"/>
              </a:solidFill>
              <a:latin typeface="Gilroy"/>
              <a:ea typeface="Gilroy"/>
              <a:cs typeface="Gilroy"/>
              <a:sym typeface="Gilroy"/>
            </a:endParaRPr>
          </a:p>
          <a:p>
            <a:pPr marL="742950" indent="-742950" algn="just">
              <a:lnSpc>
                <a:spcPts val="5599"/>
              </a:lnSpc>
              <a:spcBef>
                <a:spcPct val="0"/>
              </a:spcBef>
              <a:buFont typeface="+mj-lt"/>
              <a:buAutoNum type="arabicPeriod"/>
            </a:pPr>
            <a:r>
              <a:rPr lang="en-US" sz="3999" dirty="0">
                <a:solidFill>
                  <a:srgbClr val="F7FBFF"/>
                </a:solidFill>
                <a:latin typeface="Gilroy"/>
                <a:ea typeface="Gilroy"/>
                <a:cs typeface="Gilroy"/>
                <a:sym typeface="Gilroy"/>
              </a:rPr>
              <a:t>Ephesians 5:1</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939345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4161A-EE8F-F975-F9B1-B1E141E64A4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6839234-4A64-3BA1-9B89-383CAC1BF0E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9779222F-39F9-45B0-3199-B52D0F83846B}"/>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C90268E7-A027-B0AB-7635-BB36DC9B6125}"/>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D52143AB-4E63-0CAC-FB46-DE63FECD291B}"/>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271F035B-97B3-A990-7AEF-577C2554BC87}"/>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6260E3AC-9043-3D33-DC31-6BCFDF63CF7B}"/>
              </a:ext>
            </a:extLst>
          </p:cNvPr>
          <p:cNvGrpSpPr/>
          <p:nvPr/>
        </p:nvGrpSpPr>
        <p:grpSpPr>
          <a:xfrm rot="-2700000">
            <a:off x="13052568" y="1876559"/>
            <a:ext cx="10863149" cy="10863149"/>
            <a:chOff x="0" y="0"/>
            <a:chExt cx="2041549" cy="2041549"/>
          </a:xfrm>
        </p:grpSpPr>
        <p:sp>
          <p:nvSpPr>
            <p:cNvPr id="8" name="Freeform 8">
              <a:extLst>
                <a:ext uri="{FF2B5EF4-FFF2-40B4-BE49-F238E27FC236}">
                  <a16:creationId xmlns:a16="http://schemas.microsoft.com/office/drawing/2014/main" id="{BF640248-6658-46D4-B2F1-710C5151B289}"/>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692E184F-E90B-2A14-91A4-B2B2F08302D6}"/>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777CB6A4-4862-613A-64C5-E43054D7C6F4}"/>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Two Indications</a:t>
            </a:r>
          </a:p>
        </p:txBody>
      </p:sp>
      <p:sp>
        <p:nvSpPr>
          <p:cNvPr id="11" name="TextBox 11">
            <a:extLst>
              <a:ext uri="{FF2B5EF4-FFF2-40B4-BE49-F238E27FC236}">
                <a16:creationId xmlns:a16="http://schemas.microsoft.com/office/drawing/2014/main" id="{16809165-6C2E-191A-946A-3F29C5896023}"/>
              </a:ext>
            </a:extLst>
          </p:cNvPr>
          <p:cNvSpPr txBox="1"/>
          <p:nvPr/>
        </p:nvSpPr>
        <p:spPr>
          <a:xfrm>
            <a:off x="1992588" y="2757169"/>
            <a:ext cx="10428012" cy="6411114"/>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Genesis 1:26–27</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As his creatures, </a:t>
            </a:r>
          </a:p>
          <a:p>
            <a:pPr lvl="2" algn="just">
              <a:lnSpc>
                <a:spcPts val="5599"/>
              </a:lnSpc>
              <a:spcBef>
                <a:spcPct val="0"/>
              </a:spcBef>
            </a:pPr>
            <a:r>
              <a:rPr lang="en-US" sz="3999" dirty="0">
                <a:solidFill>
                  <a:srgbClr val="F7FBFF"/>
                </a:solidFill>
                <a:latin typeface="Gilroy"/>
                <a:ea typeface="Gilroy"/>
                <a:cs typeface="Gilroy"/>
                <a:sym typeface="Gilroy"/>
              </a:rPr>
              <a:t>        we are made in the image of God. </a:t>
            </a:r>
          </a:p>
          <a:p>
            <a:pPr lvl="2" algn="just">
              <a:lnSpc>
                <a:spcPts val="5599"/>
              </a:lnSpc>
              <a:spcBef>
                <a:spcPct val="0"/>
              </a:spcBef>
            </a:pPr>
            <a:endParaRPr lang="en-US" sz="3999" dirty="0">
              <a:solidFill>
                <a:srgbClr val="F7FBFF"/>
              </a:solidFill>
              <a:latin typeface="Gilroy"/>
              <a:ea typeface="Gilroy"/>
              <a:cs typeface="Gilroy"/>
              <a:sym typeface="Gilroy"/>
            </a:endParaRPr>
          </a:p>
          <a:p>
            <a:pPr marL="742950" indent="-742950" algn="just">
              <a:lnSpc>
                <a:spcPts val="5599"/>
              </a:lnSpc>
              <a:spcBef>
                <a:spcPct val="0"/>
              </a:spcBef>
              <a:buFont typeface="+mj-lt"/>
              <a:buAutoNum type="arabicPeriod"/>
            </a:pPr>
            <a:r>
              <a:rPr lang="en-US" sz="3999" dirty="0">
                <a:solidFill>
                  <a:srgbClr val="F7FBFF"/>
                </a:solidFill>
                <a:latin typeface="Gilroy"/>
                <a:ea typeface="Gilroy"/>
                <a:cs typeface="Gilroy"/>
                <a:sym typeface="Gilroy"/>
              </a:rPr>
              <a:t>Ephesians 5:1</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As his children, </a:t>
            </a:r>
          </a:p>
          <a:p>
            <a:pPr lvl="2" algn="just">
              <a:lnSpc>
                <a:spcPts val="5599"/>
              </a:lnSpc>
              <a:spcBef>
                <a:spcPct val="0"/>
              </a:spcBef>
            </a:pPr>
            <a:r>
              <a:rPr lang="en-US" sz="3999" dirty="0">
                <a:solidFill>
                  <a:srgbClr val="F7FBFF"/>
                </a:solidFill>
                <a:latin typeface="Gilroy"/>
                <a:ea typeface="Gilroy"/>
                <a:cs typeface="Gilroy"/>
                <a:sym typeface="Gilroy"/>
              </a:rPr>
              <a:t>        we are called to imitate God.</a:t>
            </a:r>
          </a:p>
          <a:p>
            <a:pPr algn="just">
              <a:lnSpc>
                <a:spcPts val="5599"/>
              </a:lnSpc>
              <a:spcBef>
                <a:spcPct val="0"/>
              </a:spcBef>
            </a:pPr>
            <a:r>
              <a:rPr lang="en-US" sz="3999" dirty="0">
                <a:solidFill>
                  <a:srgbClr val="F7FBFF"/>
                </a:solidFill>
                <a:latin typeface="Gilroy"/>
                <a:ea typeface="Gilroy"/>
                <a:cs typeface="Gilroy"/>
                <a:sym typeface="Gilroy"/>
              </a:rPr>
              <a:t> </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2121232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CC23C-4E5D-A471-F4DB-E151DF01B0F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8D21E21-B56F-95D2-0B07-28922979F94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sp>
        <p:nvSpPr>
          <p:cNvPr id="3" name="Freeform 3">
            <a:extLst>
              <a:ext uri="{FF2B5EF4-FFF2-40B4-BE49-F238E27FC236}">
                <a16:creationId xmlns:a16="http://schemas.microsoft.com/office/drawing/2014/main" id="{11EB653A-1675-8BEA-FE2C-6CDE906CBC47}"/>
              </a:ext>
            </a:extLst>
          </p:cNvPr>
          <p:cNvSpPr/>
          <p:nvPr/>
        </p:nvSpPr>
        <p:spPr>
          <a:xfrm rot="-8100000">
            <a:off x="4234948"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sp>
        <p:nvSpPr>
          <p:cNvPr id="4" name="Freeform 4">
            <a:extLst>
              <a:ext uri="{FF2B5EF4-FFF2-40B4-BE49-F238E27FC236}">
                <a16:creationId xmlns:a16="http://schemas.microsoft.com/office/drawing/2014/main" id="{02C8FAD2-6B61-38EE-DD42-C89A6EA4F876}"/>
              </a:ext>
            </a:extLst>
          </p:cNvPr>
          <p:cNvSpPr/>
          <p:nvPr/>
        </p:nvSpPr>
        <p:spPr>
          <a:xfrm rot="-8100000">
            <a:off x="2411122"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grpSp>
        <p:nvGrpSpPr>
          <p:cNvPr id="5" name="Group 5">
            <a:extLst>
              <a:ext uri="{FF2B5EF4-FFF2-40B4-BE49-F238E27FC236}">
                <a16:creationId xmlns:a16="http://schemas.microsoft.com/office/drawing/2014/main" id="{A22A032C-1B75-BAEC-0112-AA86D1510377}"/>
              </a:ext>
            </a:extLst>
          </p:cNvPr>
          <p:cNvGrpSpPr/>
          <p:nvPr/>
        </p:nvGrpSpPr>
        <p:grpSpPr>
          <a:xfrm rot="-8100000">
            <a:off x="2800513" y="-288074"/>
            <a:ext cx="10863149" cy="10863149"/>
            <a:chOff x="0" y="0"/>
            <a:chExt cx="2041549" cy="2041549"/>
          </a:xfrm>
        </p:grpSpPr>
        <p:sp>
          <p:nvSpPr>
            <p:cNvPr id="6" name="Freeform 6">
              <a:extLst>
                <a:ext uri="{FF2B5EF4-FFF2-40B4-BE49-F238E27FC236}">
                  <a16:creationId xmlns:a16="http://schemas.microsoft.com/office/drawing/2014/main" id="{97F8C96C-95AE-4FEC-19BE-B17CA38CCE0E}"/>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7" name="TextBox 7">
              <a:extLst>
                <a:ext uri="{FF2B5EF4-FFF2-40B4-BE49-F238E27FC236}">
                  <a16:creationId xmlns:a16="http://schemas.microsoft.com/office/drawing/2014/main" id="{5F374FBC-6E1C-DD2C-AD7B-708EF6923EF5}"/>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8" name="Group 8">
            <a:extLst>
              <a:ext uri="{FF2B5EF4-FFF2-40B4-BE49-F238E27FC236}">
                <a16:creationId xmlns:a16="http://schemas.microsoft.com/office/drawing/2014/main" id="{8E6A2A80-35B8-3A95-6487-B51BC14A2084}"/>
              </a:ext>
            </a:extLst>
          </p:cNvPr>
          <p:cNvGrpSpPr/>
          <p:nvPr/>
        </p:nvGrpSpPr>
        <p:grpSpPr>
          <a:xfrm rot="-8100000">
            <a:off x="4624339" y="-288074"/>
            <a:ext cx="10863149" cy="10863149"/>
            <a:chOff x="0" y="0"/>
            <a:chExt cx="2041549" cy="2041549"/>
          </a:xfrm>
        </p:grpSpPr>
        <p:sp>
          <p:nvSpPr>
            <p:cNvPr id="9" name="Freeform 9">
              <a:extLst>
                <a:ext uri="{FF2B5EF4-FFF2-40B4-BE49-F238E27FC236}">
                  <a16:creationId xmlns:a16="http://schemas.microsoft.com/office/drawing/2014/main" id="{A15AB92F-5186-833D-D17B-0D66E60664ED}"/>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10" name="TextBox 10">
              <a:extLst>
                <a:ext uri="{FF2B5EF4-FFF2-40B4-BE49-F238E27FC236}">
                  <a16:creationId xmlns:a16="http://schemas.microsoft.com/office/drawing/2014/main" id="{E4BFAF1A-7A2F-8998-D401-C72B98229E9C}"/>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11" name="Group 11">
            <a:extLst>
              <a:ext uri="{FF2B5EF4-FFF2-40B4-BE49-F238E27FC236}">
                <a16:creationId xmlns:a16="http://schemas.microsoft.com/office/drawing/2014/main" id="{98C4E1DB-EEDD-4738-7C95-A353D0CB86D6}"/>
              </a:ext>
            </a:extLst>
          </p:cNvPr>
          <p:cNvGrpSpPr/>
          <p:nvPr/>
        </p:nvGrpSpPr>
        <p:grpSpPr>
          <a:xfrm>
            <a:off x="12086284" y="8812654"/>
            <a:ext cx="10256613" cy="1421409"/>
            <a:chOff x="0" y="0"/>
            <a:chExt cx="2701330" cy="374363"/>
          </a:xfrm>
        </p:grpSpPr>
        <p:sp>
          <p:nvSpPr>
            <p:cNvPr id="12" name="Freeform 12">
              <a:extLst>
                <a:ext uri="{FF2B5EF4-FFF2-40B4-BE49-F238E27FC236}">
                  <a16:creationId xmlns:a16="http://schemas.microsoft.com/office/drawing/2014/main" id="{47D9D774-3270-9F91-07A1-5918758BE472}"/>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97F032E2-C5D0-2B80-9EC7-61F8DA74267A}"/>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1583E589-4156-769A-96D4-6D1EC5915DEA}"/>
              </a:ext>
            </a:extLst>
          </p:cNvPr>
          <p:cNvSpPr txBox="1"/>
          <p:nvPr/>
        </p:nvSpPr>
        <p:spPr>
          <a:xfrm>
            <a:off x="8717779" y="9105920"/>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Ephesians 4:24</a:t>
            </a:r>
          </a:p>
        </p:txBody>
      </p:sp>
      <p:sp>
        <p:nvSpPr>
          <p:cNvPr id="15" name="TextBox 15">
            <a:extLst>
              <a:ext uri="{FF2B5EF4-FFF2-40B4-BE49-F238E27FC236}">
                <a16:creationId xmlns:a16="http://schemas.microsoft.com/office/drawing/2014/main" id="{5BDA7855-62FF-96B3-0F5D-356D4BF1454F}"/>
              </a:ext>
            </a:extLst>
          </p:cNvPr>
          <p:cNvSpPr txBox="1"/>
          <p:nvPr/>
        </p:nvSpPr>
        <p:spPr>
          <a:xfrm>
            <a:off x="3943087" y="2289320"/>
            <a:ext cx="10401825" cy="5708358"/>
          </a:xfrm>
          <a:prstGeom prst="rect">
            <a:avLst/>
          </a:prstGeom>
        </p:spPr>
        <p:txBody>
          <a:bodyPr wrap="square" lIns="0" tIns="0" rIns="0" bIns="0" rtlCol="0" anchor="t">
            <a:spAutoFit/>
          </a:bodyPr>
          <a:lstStyle/>
          <a:p>
            <a:pPr algn="ctr">
              <a:lnSpc>
                <a:spcPct val="150000"/>
              </a:lnSpc>
              <a:spcBef>
                <a:spcPct val="0"/>
              </a:spcBef>
            </a:pPr>
            <a:r>
              <a:rPr lang="en-US" sz="4200" dirty="0">
                <a:solidFill>
                  <a:srgbClr val="000000"/>
                </a:solidFill>
                <a:latin typeface="Gilroy"/>
                <a:ea typeface="Gilroy"/>
                <a:cs typeface="Gilroy"/>
                <a:sym typeface="Gilroy"/>
              </a:rPr>
              <a:t>and to put on </a:t>
            </a:r>
          </a:p>
          <a:p>
            <a:pPr algn="ctr">
              <a:lnSpc>
                <a:spcPct val="150000"/>
              </a:lnSpc>
              <a:spcBef>
                <a:spcPct val="0"/>
              </a:spcBef>
            </a:pPr>
            <a:r>
              <a:rPr lang="en-US" sz="4200" dirty="0">
                <a:solidFill>
                  <a:srgbClr val="000000"/>
                </a:solidFill>
                <a:latin typeface="Gilroy"/>
                <a:ea typeface="Gilroy"/>
                <a:cs typeface="Gilroy"/>
                <a:sym typeface="Gilroy"/>
              </a:rPr>
              <a:t>the new self, </a:t>
            </a:r>
          </a:p>
          <a:p>
            <a:pPr algn="ctr">
              <a:lnSpc>
                <a:spcPct val="150000"/>
              </a:lnSpc>
              <a:spcBef>
                <a:spcPct val="0"/>
              </a:spcBef>
            </a:pPr>
            <a:r>
              <a:rPr lang="en-US" sz="4200" dirty="0">
                <a:solidFill>
                  <a:srgbClr val="000000"/>
                </a:solidFill>
                <a:latin typeface="Gilroy"/>
                <a:ea typeface="Gilroy"/>
                <a:cs typeface="Gilroy"/>
                <a:sym typeface="Gilroy"/>
              </a:rPr>
              <a:t>created after the </a:t>
            </a:r>
          </a:p>
          <a:p>
            <a:pPr algn="ctr">
              <a:lnSpc>
                <a:spcPct val="150000"/>
              </a:lnSpc>
              <a:spcBef>
                <a:spcPct val="0"/>
              </a:spcBef>
            </a:pPr>
            <a:r>
              <a:rPr lang="en-US" sz="4200" dirty="0">
                <a:solidFill>
                  <a:srgbClr val="000000"/>
                </a:solidFill>
                <a:latin typeface="Gilroy"/>
                <a:ea typeface="Gilroy"/>
                <a:cs typeface="Gilroy"/>
                <a:sym typeface="Gilroy"/>
              </a:rPr>
              <a:t>likeness of God in </a:t>
            </a:r>
          </a:p>
          <a:p>
            <a:pPr algn="ctr">
              <a:lnSpc>
                <a:spcPct val="150000"/>
              </a:lnSpc>
              <a:spcBef>
                <a:spcPct val="0"/>
              </a:spcBef>
            </a:pPr>
            <a:r>
              <a:rPr lang="en-US" sz="4200" dirty="0">
                <a:solidFill>
                  <a:srgbClr val="000000"/>
                </a:solidFill>
                <a:latin typeface="Gilroy"/>
                <a:ea typeface="Gilroy"/>
                <a:cs typeface="Gilroy"/>
                <a:sym typeface="Gilroy"/>
              </a:rPr>
              <a:t>true righteousness </a:t>
            </a:r>
          </a:p>
          <a:p>
            <a:pPr algn="ctr">
              <a:lnSpc>
                <a:spcPct val="150000"/>
              </a:lnSpc>
              <a:spcBef>
                <a:spcPct val="0"/>
              </a:spcBef>
            </a:pPr>
            <a:r>
              <a:rPr lang="en-US" sz="4200" dirty="0">
                <a:solidFill>
                  <a:srgbClr val="000000"/>
                </a:solidFill>
                <a:latin typeface="Gilroy"/>
                <a:ea typeface="Gilroy"/>
                <a:cs typeface="Gilroy"/>
                <a:sym typeface="Gilroy"/>
              </a:rPr>
              <a:t>and holiness</a:t>
            </a:r>
          </a:p>
        </p:txBody>
      </p:sp>
      <p:sp>
        <p:nvSpPr>
          <p:cNvPr id="16" name="Freeform 16">
            <a:extLst>
              <a:ext uri="{FF2B5EF4-FFF2-40B4-BE49-F238E27FC236}">
                <a16:creationId xmlns:a16="http://schemas.microsoft.com/office/drawing/2014/main" id="{F4491AA6-7C87-EF4C-57E7-9726C16E592B}"/>
              </a:ext>
            </a:extLst>
          </p:cNvPr>
          <p:cNvSpPr/>
          <p:nvPr/>
        </p:nvSpPr>
        <p:spPr>
          <a:xfrm flipV="1">
            <a:off x="3090472" y="673455"/>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95B58676-FD90-7945-A635-E627E21E8A18}"/>
              </a:ext>
            </a:extLst>
          </p:cNvPr>
          <p:cNvSpPr/>
          <p:nvPr/>
        </p:nvSpPr>
        <p:spPr>
          <a:xfrm flipH="1">
            <a:off x="14696611" y="7249347"/>
            <a:ext cx="848609" cy="556996"/>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Tree>
    <p:extLst>
      <p:ext uri="{BB962C8B-B14F-4D97-AF65-F5344CB8AC3E}">
        <p14:creationId xmlns:p14="http://schemas.microsoft.com/office/powerpoint/2010/main" val="636446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35BE7-6475-6273-5257-D2F0EFEEA4E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C1F0C55-4896-37A3-1A61-1967A51E6D4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1F6A3FDD-21EA-848B-D3EB-BC3ED9E9B9DE}"/>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08291CD7-3530-C105-6BFD-1D4087102E65}"/>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BC9F14D8-D176-5F4A-69EC-0C69BF697DCC}"/>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E2CB7F0A-352D-9D76-CB80-5B1D51BA7F05}"/>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D46DC78D-39EF-F9D2-A215-94BF6B56D0D1}"/>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93652C73-4954-0B01-7168-0250D9E891CD}"/>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FCC8080D-A6A1-32DD-92D3-70A81C5B4ABC}"/>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6BEE3931-3461-B35A-13E7-E3AF6581FE43}"/>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Holiness</a:t>
            </a:r>
          </a:p>
        </p:txBody>
      </p:sp>
    </p:spTree>
    <p:extLst>
      <p:ext uri="{BB962C8B-B14F-4D97-AF65-F5344CB8AC3E}">
        <p14:creationId xmlns:p14="http://schemas.microsoft.com/office/powerpoint/2010/main" val="14758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6858F-1670-E0C4-C173-4767B2C193A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C147492-3A40-6550-9BEC-98C1E1B85EC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1F68ECDF-B82C-4B4D-B45E-D7D1965B9927}"/>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6A0D001F-B65A-BCC7-BA91-9217EE311DB3}"/>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9C5DA727-E164-C194-474E-81B836F1342E}"/>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C3EB8315-B172-C6A7-8168-FFF6FD05E1DA}"/>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8646D548-150B-244A-8BEC-E9EFA16F92D2}"/>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EE4137C9-39A2-7606-AB77-CBD50BD244CA}"/>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84BAE8E4-4F40-DEEE-8C77-A5C254B878D1}"/>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C2CC9607-E6F7-D64E-B84B-F811A4A2849E}"/>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Holiness</a:t>
            </a:r>
          </a:p>
        </p:txBody>
      </p:sp>
      <p:sp>
        <p:nvSpPr>
          <p:cNvPr id="11" name="TextBox 11">
            <a:extLst>
              <a:ext uri="{FF2B5EF4-FFF2-40B4-BE49-F238E27FC236}">
                <a16:creationId xmlns:a16="http://schemas.microsoft.com/office/drawing/2014/main" id="{4C61A7C4-5AD0-CDA9-8521-ECBB8C5D38C0}"/>
              </a:ext>
            </a:extLst>
          </p:cNvPr>
          <p:cNvSpPr txBox="1"/>
          <p:nvPr/>
        </p:nvSpPr>
        <p:spPr>
          <a:xfrm>
            <a:off x="1992588" y="2757169"/>
            <a:ext cx="10428012" cy="1384097"/>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Majestic Holiness</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2639173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827C62F17E804185741E0372AF19E2" ma:contentTypeVersion="15" ma:contentTypeDescription="Create a new document." ma:contentTypeScope="" ma:versionID="509ee93e33b6feb8ae65dd074957bf39">
  <xsd:schema xmlns:xsd="http://www.w3.org/2001/XMLSchema" xmlns:xs="http://www.w3.org/2001/XMLSchema" xmlns:p="http://schemas.microsoft.com/office/2006/metadata/properties" xmlns:ns2="71e0ed50-2c88-4c61-a1b3-545517313f30" xmlns:ns3="0aefd437-c9a6-473b-84e6-739d03fed6d9" targetNamespace="http://schemas.microsoft.com/office/2006/metadata/properties" ma:root="true" ma:fieldsID="2cd1a8e6df703e2b10d96307e5aeeb5d" ns2:_="" ns3:_="">
    <xsd:import namespace="71e0ed50-2c88-4c61-a1b3-545517313f30"/>
    <xsd:import namespace="0aefd437-c9a6-473b-84e6-739d03fed6d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e0ed50-2c88-4c61-a1b3-545517313f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fb82895-e3a2-4844-b9d2-e6c614ff93b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aefd437-c9a6-473b-84e6-739d03fed6d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5938f49-a5be-4e7e-ac19-559a9420ce98}" ma:internalName="TaxCatchAll" ma:showField="CatchAllData" ma:web="0aefd437-c9a6-473b-84e6-739d03fed6d9">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1e0ed50-2c88-4c61-a1b3-545517313f30">
      <Terms xmlns="http://schemas.microsoft.com/office/infopath/2007/PartnerControls"/>
    </lcf76f155ced4ddcb4097134ff3c332f>
    <TaxCatchAll xmlns="0aefd437-c9a6-473b-84e6-739d03fed6d9" xsi:nil="true"/>
  </documentManagement>
</p:properties>
</file>

<file path=customXml/itemProps1.xml><?xml version="1.0" encoding="utf-8"?>
<ds:datastoreItem xmlns:ds="http://schemas.openxmlformats.org/officeDocument/2006/customXml" ds:itemID="{06BD5489-5BFF-4022-A117-66F108D23C1F}"/>
</file>

<file path=customXml/itemProps2.xml><?xml version="1.0" encoding="utf-8"?>
<ds:datastoreItem xmlns:ds="http://schemas.openxmlformats.org/officeDocument/2006/customXml" ds:itemID="{5B560FA5-CF35-400B-A65B-FA0DC581F2F6}"/>
</file>

<file path=customXml/itemProps3.xml><?xml version="1.0" encoding="utf-8"?>
<ds:datastoreItem xmlns:ds="http://schemas.openxmlformats.org/officeDocument/2006/customXml" ds:itemID="{36DF4DFC-FC79-43AA-8767-E1A95A8A9EB4}"/>
</file>

<file path=docProps/app.xml><?xml version="1.0" encoding="utf-8"?>
<Properties xmlns="http://schemas.openxmlformats.org/officeDocument/2006/extended-properties" xmlns:vt="http://schemas.openxmlformats.org/officeDocument/2006/docPropsVTypes">
  <TotalTime>3726</TotalTime>
  <Words>594</Words>
  <Application>Microsoft Macintosh PowerPoint</Application>
  <PresentationFormat>Custom</PresentationFormat>
  <Paragraphs>136</Paragraphs>
  <Slides>40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Gilroy Italics</vt:lpstr>
      <vt:lpstr>Gilroy</vt:lpstr>
      <vt:lpstr>Gilroy Bold</vt:lpstr>
      <vt:lpstr>Courier New</vt:lpstr>
      <vt:lpstr>Arial</vt:lpstr>
      <vt:lpstr>Big John PRO Bold</vt:lpstr>
      <vt:lpstr>Aptos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river roots</dc:title>
  <cp:lastModifiedBy>Alex Stephenson</cp:lastModifiedBy>
  <cp:revision>107</cp:revision>
  <dcterms:created xsi:type="dcterms:W3CDTF">2006-08-16T00:00:00Z</dcterms:created>
  <dcterms:modified xsi:type="dcterms:W3CDTF">2026-03-08T13:08:49Z</dcterms:modified>
  <dc:identifier>DAG6An5UfaU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0x0101005F827C62F17E804185741E0372AF19E2</vt:lpwstr>
  </property>
</Properties>
</file>