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327" r:id="rId3"/>
    <p:sldId id="374" r:id="rId4"/>
    <p:sldId id="357" r:id="rId5"/>
    <p:sldId id="375" r:id="rId6"/>
    <p:sldId id="378" r:id="rId7"/>
    <p:sldId id="379" r:id="rId8"/>
    <p:sldId id="376" r:id="rId9"/>
    <p:sldId id="380" r:id="rId10"/>
    <p:sldId id="381" r:id="rId11"/>
    <p:sldId id="382" r:id="rId12"/>
    <p:sldId id="387" r:id="rId13"/>
    <p:sldId id="386" r:id="rId14"/>
    <p:sldId id="383" r:id="rId15"/>
    <p:sldId id="384" r:id="rId16"/>
    <p:sldId id="388" r:id="rId17"/>
    <p:sldId id="389" r:id="rId18"/>
    <p:sldId id="390" r:id="rId19"/>
    <p:sldId id="391" r:id="rId20"/>
    <p:sldId id="303" r:id="rId21"/>
    <p:sldId id="396" r:id="rId22"/>
    <p:sldId id="392" r:id="rId23"/>
    <p:sldId id="397" r:id="rId24"/>
    <p:sldId id="359" r:id="rId25"/>
    <p:sldId id="398" r:id="rId26"/>
    <p:sldId id="399" r:id="rId27"/>
    <p:sldId id="400" r:id="rId28"/>
    <p:sldId id="402" r:id="rId29"/>
    <p:sldId id="401" r:id="rId30"/>
    <p:sldId id="403" r:id="rId31"/>
    <p:sldId id="297" r:id="rId32"/>
  </p:sldIdLst>
  <p:sldSz cx="18288000" cy="10287000"/>
  <p:notesSz cx="6858000" cy="9144000"/>
  <p:embeddedFontLst>
    <p:embeddedFont>
      <p:font typeface="Big John PRO Bold" pitchFamily="2" charset="77"/>
      <p:regular r:id="rId34"/>
      <p:bold r:id="rId35"/>
    </p:embeddedFont>
    <p:embeddedFont>
      <p:font typeface="Gilroy" pitchFamily="2" charset="77"/>
      <p:regular r:id="rId36"/>
    </p:embeddedFont>
    <p:embeddedFont>
      <p:font typeface="Gilroy Bold" pitchFamily="2" charset="77"/>
      <p:regular r:id="rId37"/>
      <p:bold r:id="rId38"/>
    </p:embeddedFont>
    <p:embeddedFont>
      <p:font typeface="Gilroy Italics" pitchFamily="2" charset="77"/>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260" autoAdjust="0"/>
  </p:normalViewPr>
  <p:slideViewPr>
    <p:cSldViewPr>
      <p:cViewPr varScale="1">
        <p:scale>
          <a:sx n="62" d="100"/>
          <a:sy n="62" d="100"/>
        </p:scale>
        <p:origin x="216"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39A56-67FE-C149-AB2D-273CDC5DE880}" type="datetimeFigureOut">
              <a:rPr lang="en-GB" smtClean="0"/>
              <a:t>28/02/2026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88D6-A6CF-094B-8AB2-5993714D18E1}" type="slidenum">
              <a:rPr lang="en-GB" smtClean="0"/>
              <a:t>‹#›</a:t>
            </a:fld>
            <a:endParaRPr lang="en-GB"/>
          </a:p>
        </p:txBody>
      </p:sp>
    </p:spTree>
    <p:extLst>
      <p:ext uri="{BB962C8B-B14F-4D97-AF65-F5344CB8AC3E}">
        <p14:creationId xmlns:p14="http://schemas.microsoft.com/office/powerpoint/2010/main" val="29840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1</a:t>
            </a:r>
            <a:r>
              <a:rPr lang="en-US" sz="3999" baseline="30000" dirty="0">
                <a:solidFill>
                  <a:srgbClr val="13233B"/>
                </a:solidFill>
                <a:latin typeface="Gilroy"/>
                <a:ea typeface="Gilroy"/>
                <a:cs typeface="Gilroy"/>
                <a:sym typeface="Gilroy"/>
              </a:rPr>
              <a:t>st</a:t>
            </a:r>
            <a:r>
              <a:rPr lang="en-US" sz="3999" dirty="0">
                <a:solidFill>
                  <a:srgbClr val="13233B"/>
                </a:solidFill>
                <a:latin typeface="Gilroy"/>
                <a:ea typeface="Gilroy"/>
                <a:cs typeface="Gilroy"/>
                <a:sym typeface="Gilroy"/>
              </a:rPr>
              <a:t> March</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Incommunicable Attributes of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2338-707D-DC6F-8641-9F668512966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3DA24A-9FE0-CAF8-7804-BDD0D971300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9C00AB1-BF9C-D3E5-57DC-861841FFC78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3CB165D8-C781-F9B7-4AB3-35B52BFC9AC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95A79A1-CC9B-076C-A36D-82054BF59F6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35A675C-8140-E2F9-DE14-1D1D810D225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1FF1BCF4-6FF8-DC07-9ADB-6A6E9ACE19B9}"/>
              </a:ext>
            </a:extLst>
          </p:cNvPr>
          <p:cNvGrpSpPr/>
          <p:nvPr/>
        </p:nvGrpSpPr>
        <p:grpSpPr>
          <a:xfrm rot="-2700000">
            <a:off x="13482689" y="1876558"/>
            <a:ext cx="10863149" cy="10863149"/>
            <a:chOff x="0" y="0"/>
            <a:chExt cx="2041549" cy="2041549"/>
          </a:xfrm>
        </p:grpSpPr>
        <p:sp>
          <p:nvSpPr>
            <p:cNvPr id="8" name="Freeform 8">
              <a:extLst>
                <a:ext uri="{FF2B5EF4-FFF2-40B4-BE49-F238E27FC236}">
                  <a16:creationId xmlns:a16="http://schemas.microsoft.com/office/drawing/2014/main" id="{20BA6BC2-C55C-0AB6-8E88-589089836DFE}"/>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C4FF461-9FCA-83EB-4B4B-6F95D889583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4E25F6F-DCE3-A757-4467-F862DE609C5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4E68FEBD-0E10-3545-239D-1DC3120E2F9C}"/>
              </a:ext>
            </a:extLst>
          </p:cNvPr>
          <p:cNvSpPr txBox="1"/>
          <p:nvPr/>
        </p:nvSpPr>
        <p:spPr>
          <a:xfrm>
            <a:off x="1992588" y="2757169"/>
            <a:ext cx="10428012" cy="6411114"/>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Infinity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Great — Psalm 145:3</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Free from all limitations — Psalm 115:3</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Aseity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Self-Existent — John 5:26</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Self-Sufficient — Acts 17:24–25, 28</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483158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EEB42-93AE-85D9-062E-FEF7006C0E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0F5972-A939-8EBB-8076-CE489A53E8B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822FDB9-1BD6-B8E4-3C6B-69C493D8B8D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AAB877F-003D-99AD-5D92-80F189EC67B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E15463C-E119-687E-E2B3-855F694D871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CA5B758-A0E1-7849-4738-A99FCBB67731}"/>
              </a:ext>
            </a:extLst>
          </p:cNvPr>
          <p:cNvSpPr/>
          <p:nvPr/>
        </p:nvSpPr>
        <p:spPr>
          <a:xfrm rot="-2700000">
            <a:off x="12880243" y="1487166"/>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6F8CD48-DC06-173A-F9CD-2B1869177A20}"/>
              </a:ext>
            </a:extLst>
          </p:cNvPr>
          <p:cNvGrpSpPr/>
          <p:nvPr/>
        </p:nvGrpSpPr>
        <p:grpSpPr>
          <a:xfrm rot="-2700000">
            <a:off x="13820314" y="1876558"/>
            <a:ext cx="10863149" cy="10863149"/>
            <a:chOff x="0" y="0"/>
            <a:chExt cx="2041549" cy="2041549"/>
          </a:xfrm>
        </p:grpSpPr>
        <p:sp>
          <p:nvSpPr>
            <p:cNvPr id="8" name="Freeform 8">
              <a:extLst>
                <a:ext uri="{FF2B5EF4-FFF2-40B4-BE49-F238E27FC236}">
                  <a16:creationId xmlns:a16="http://schemas.microsoft.com/office/drawing/2014/main" id="{68BBA169-BF05-BF2F-6C4E-DD6A77BFE22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09E512D-F87C-9611-5673-D840895B29F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4421FF0-FC7D-BD2F-359E-628ED96C7E5C}"/>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Time</a:t>
            </a:r>
          </a:p>
        </p:txBody>
      </p:sp>
      <p:sp>
        <p:nvSpPr>
          <p:cNvPr id="11" name="TextBox 11">
            <a:extLst>
              <a:ext uri="{FF2B5EF4-FFF2-40B4-BE49-F238E27FC236}">
                <a16:creationId xmlns:a16="http://schemas.microsoft.com/office/drawing/2014/main" id="{C4F3CB04-CAA4-58EA-7852-CF0AB5673D86}"/>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Eternality</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84216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B5354-43D8-C1E7-A5D0-1C7A0D530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C4A5F5B-23DE-0D78-240A-FBB486367A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8A593AC-75E2-462D-05B1-31B67E89987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B148305-3B43-76EF-7695-ECD392474C7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C7677B5-69E8-15A7-C4A7-3F1B8E2AA5B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984B313-A562-7D0D-59A9-B04A5BDD1C59}"/>
              </a:ext>
            </a:extLst>
          </p:cNvPr>
          <p:cNvSpPr/>
          <p:nvPr/>
        </p:nvSpPr>
        <p:spPr>
          <a:xfrm rot="-2700000">
            <a:off x="12880243" y="1487166"/>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31CE71E-5A57-39B7-AF4C-64A868B15849}"/>
              </a:ext>
            </a:extLst>
          </p:cNvPr>
          <p:cNvGrpSpPr/>
          <p:nvPr/>
        </p:nvGrpSpPr>
        <p:grpSpPr>
          <a:xfrm rot="-2700000">
            <a:off x="13820314" y="1876558"/>
            <a:ext cx="10863149" cy="10863149"/>
            <a:chOff x="0" y="0"/>
            <a:chExt cx="2041549" cy="2041549"/>
          </a:xfrm>
        </p:grpSpPr>
        <p:sp>
          <p:nvSpPr>
            <p:cNvPr id="8" name="Freeform 8">
              <a:extLst>
                <a:ext uri="{FF2B5EF4-FFF2-40B4-BE49-F238E27FC236}">
                  <a16:creationId xmlns:a16="http://schemas.microsoft.com/office/drawing/2014/main" id="{7A62B193-4FB5-0315-C6E7-9850DB143EB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164358F-6ECD-F6DF-1F4A-876381D6034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14F4AD4-352C-9A74-7DE2-758219619A1A}"/>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Time</a:t>
            </a:r>
          </a:p>
        </p:txBody>
      </p:sp>
      <p:sp>
        <p:nvSpPr>
          <p:cNvPr id="11" name="TextBox 11">
            <a:extLst>
              <a:ext uri="{FF2B5EF4-FFF2-40B4-BE49-F238E27FC236}">
                <a16:creationId xmlns:a16="http://schemas.microsoft.com/office/drawing/2014/main" id="{E2D86F1D-DA46-F675-00BD-4319F2C7D972}"/>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Eternality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Genesis 21:33; Psalm 90:2; John 8:58</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72295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ACCD5-D83C-954E-F8BA-4765665030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4D773D-36DF-4393-5035-4ACB7843A4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6075060D-C7CE-A203-7C0D-2861B0884F2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77107BA-032C-5D8D-BE30-1ED67E9EB22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86007720-C6C4-F395-0E5E-9AFB1B7A85C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57D4FE1-FA29-8205-AA43-B6C7F696D916}"/>
              </a:ext>
            </a:extLst>
          </p:cNvPr>
          <p:cNvSpPr/>
          <p:nvPr/>
        </p:nvSpPr>
        <p:spPr>
          <a:xfrm rot="-2700000">
            <a:off x="12880243" y="1487166"/>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D9E21AC-303E-469E-1375-601640409071}"/>
              </a:ext>
            </a:extLst>
          </p:cNvPr>
          <p:cNvGrpSpPr/>
          <p:nvPr/>
        </p:nvGrpSpPr>
        <p:grpSpPr>
          <a:xfrm rot="-2700000">
            <a:off x="13820314" y="1876558"/>
            <a:ext cx="10863149" cy="10863149"/>
            <a:chOff x="0" y="0"/>
            <a:chExt cx="2041549" cy="2041549"/>
          </a:xfrm>
        </p:grpSpPr>
        <p:sp>
          <p:nvSpPr>
            <p:cNvPr id="8" name="Freeform 8">
              <a:extLst>
                <a:ext uri="{FF2B5EF4-FFF2-40B4-BE49-F238E27FC236}">
                  <a16:creationId xmlns:a16="http://schemas.microsoft.com/office/drawing/2014/main" id="{4EC42BB7-4183-2285-32AF-2F7A886747C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460A4E9-3471-CD95-69EA-C34AE06E5F7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A4C158B-1E8E-4BF0-00B8-A7057DAD2D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Time</a:t>
            </a:r>
          </a:p>
        </p:txBody>
      </p:sp>
      <p:sp>
        <p:nvSpPr>
          <p:cNvPr id="11" name="TextBox 11">
            <a:extLst>
              <a:ext uri="{FF2B5EF4-FFF2-40B4-BE49-F238E27FC236}">
                <a16:creationId xmlns:a16="http://schemas.microsoft.com/office/drawing/2014/main" id="{7A1AB41D-45AD-7287-4A67-B6B5695C0B45}"/>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Genesis 21:33; Psalm 90:2; John 8:58</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Immutability</a:t>
            </a: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71852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05D2C-98CE-4E61-394F-E5221DCA15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BECBC0-5F95-D05D-6E47-931B8B7A31F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783153B-DE02-5BA0-551A-2ECCEB150F5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84FD9E1B-AB66-B67D-30CE-B716FDCFF68C}"/>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8D512ED-B993-78B4-F5AB-619712B7B312}"/>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61C728D0-D3FB-F2BE-0A6D-93DAF9FAD087}"/>
              </a:ext>
            </a:extLst>
          </p:cNvPr>
          <p:cNvSpPr/>
          <p:nvPr/>
        </p:nvSpPr>
        <p:spPr>
          <a:xfrm rot="-2700000">
            <a:off x="12880243" y="1487166"/>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379B339-5123-CC26-0781-2140F075AE42}"/>
              </a:ext>
            </a:extLst>
          </p:cNvPr>
          <p:cNvGrpSpPr/>
          <p:nvPr/>
        </p:nvGrpSpPr>
        <p:grpSpPr>
          <a:xfrm rot="-2700000">
            <a:off x="13820314" y="1876558"/>
            <a:ext cx="10863149" cy="10863149"/>
            <a:chOff x="0" y="0"/>
            <a:chExt cx="2041549" cy="2041549"/>
          </a:xfrm>
        </p:grpSpPr>
        <p:sp>
          <p:nvSpPr>
            <p:cNvPr id="8" name="Freeform 8">
              <a:extLst>
                <a:ext uri="{FF2B5EF4-FFF2-40B4-BE49-F238E27FC236}">
                  <a16:creationId xmlns:a16="http://schemas.microsoft.com/office/drawing/2014/main" id="{F7C9949A-A27F-3229-9DE0-09570DBF3EC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F37C815-51B4-8398-75D6-05B40B01781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F25DB0F-4996-E50C-EF48-CE45F90DFF08}"/>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Time</a:t>
            </a:r>
          </a:p>
        </p:txBody>
      </p:sp>
      <p:sp>
        <p:nvSpPr>
          <p:cNvPr id="11" name="TextBox 11">
            <a:extLst>
              <a:ext uri="{FF2B5EF4-FFF2-40B4-BE49-F238E27FC236}">
                <a16:creationId xmlns:a16="http://schemas.microsoft.com/office/drawing/2014/main" id="{6D7C3070-F2C8-2C45-77D0-B4CFC47F0EC3}"/>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Genesis 21:33; Psalm 90:2; John 8:58</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Immutability</a:t>
            </a:r>
            <a:r>
              <a:rPr lang="en-US" sz="3999" dirty="0">
                <a:solidFill>
                  <a:srgbClr val="F7FBFF"/>
                </a:solidFill>
                <a:latin typeface="Gilroy"/>
                <a:ea typeface="Gilroy"/>
                <a:cs typeface="Gilroy"/>
                <a:sym typeface="Gilroy"/>
              </a:rPr>
              <a:t>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Malachi 3:6; James 1:17; Hebrews 13:8</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8104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A2E2A-0F6A-DDB4-7271-E33A78325C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EF33418-AF70-182D-7D7E-6F8101EC0D0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5C59F95-40C4-8274-D813-BB163AD088B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8AA70B7-6781-76B0-805B-E181B1031E9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024213A-3952-401B-15C4-081112BDA25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27C85B5-A926-F89F-5F98-443933C35557}"/>
              </a:ext>
            </a:extLst>
          </p:cNvPr>
          <p:cNvSpPr/>
          <p:nvPr/>
        </p:nvSpPr>
        <p:spPr>
          <a:xfrm rot="-2700000">
            <a:off x="12880243" y="1487166"/>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080AAA94-57D8-4DA6-F0D3-657ED1658FA3}"/>
              </a:ext>
            </a:extLst>
          </p:cNvPr>
          <p:cNvGrpSpPr/>
          <p:nvPr/>
        </p:nvGrpSpPr>
        <p:grpSpPr>
          <a:xfrm rot="-2700000">
            <a:off x="13820314" y="1876558"/>
            <a:ext cx="10863149" cy="10863149"/>
            <a:chOff x="0" y="0"/>
            <a:chExt cx="2041549" cy="2041549"/>
          </a:xfrm>
        </p:grpSpPr>
        <p:sp>
          <p:nvSpPr>
            <p:cNvPr id="8" name="Freeform 8">
              <a:extLst>
                <a:ext uri="{FF2B5EF4-FFF2-40B4-BE49-F238E27FC236}">
                  <a16:creationId xmlns:a16="http://schemas.microsoft.com/office/drawing/2014/main" id="{15973BE8-BCD9-6ECD-1642-FB91C2167579}"/>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6C8639A9-F8AC-EB18-AD88-AB805830364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CF6212A-DB07-51FC-3762-CE45086E2C3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Time</a:t>
            </a:r>
          </a:p>
        </p:txBody>
      </p:sp>
      <p:sp>
        <p:nvSpPr>
          <p:cNvPr id="11" name="TextBox 11">
            <a:extLst>
              <a:ext uri="{FF2B5EF4-FFF2-40B4-BE49-F238E27FC236}">
                <a16:creationId xmlns:a16="http://schemas.microsoft.com/office/drawing/2014/main" id="{A1B40197-7F3D-FAB5-2D9C-6E00C3B40671}"/>
              </a:ext>
            </a:extLst>
          </p:cNvPr>
          <p:cNvSpPr txBox="1"/>
          <p:nvPr/>
        </p:nvSpPr>
        <p:spPr>
          <a:xfrm>
            <a:off x="1992588" y="2757169"/>
            <a:ext cx="10428012" cy="5692969"/>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Genesis 21:33; Psalm 90:2; John 8:58</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Immutability</a:t>
            </a:r>
            <a:r>
              <a:rPr lang="en-US" sz="3999" dirty="0">
                <a:solidFill>
                  <a:srgbClr val="F7FBFF"/>
                </a:solidFill>
                <a:latin typeface="Gilroy"/>
                <a:ea typeface="Gilroy"/>
                <a:cs typeface="Gilroy"/>
                <a:sym typeface="Gilroy"/>
              </a:rPr>
              <a:t>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Malachi 3:6; James 1:17; Hebrews 13:8</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Being / Attributes / Purposes /Word</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59329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DBAC6-38AB-5017-CCFD-B8A1379E8D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FDA82F-93BD-5C48-229D-BECDDA49F8F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BACC6FA-35DC-155A-C70F-E376A273E2A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0A934E5-487F-71FB-196E-B2E1DA659DD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70C3B5F-C2D2-EE32-C3D3-2382B8714F0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D213DA3-BD2A-F2ED-E8BB-763F7156F84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3759BC6-E951-E47F-6DAB-F4F4310CF6E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D07EFD2-11F7-A468-892B-26BF859538D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00E9FB9-93F3-8826-1FB4-834BE91DE06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C0AA227-0174-40B6-40C4-10A66F3C7C2B}"/>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1A1B0D2A-319E-5401-740B-50E7FC092FA6}"/>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Omnipresence</a:t>
            </a:r>
            <a:r>
              <a:rPr lang="en-US" sz="3999" dirty="0">
                <a:solidFill>
                  <a:srgbClr val="F7FBFF"/>
                </a:solidFill>
                <a:latin typeface="Gilroy"/>
                <a:ea typeface="Gilroy"/>
                <a:cs typeface="Gilroy"/>
                <a:sym typeface="Gilroy"/>
              </a:rPr>
              <a:t> </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46298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85C61-CCFD-85FD-9B46-053B3241D7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AC1C87-D272-D4B0-C98A-6E9D2A59923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4C393F9-8F2A-D925-CF30-C4BB1F185C6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E919CDD-0B42-3E60-87B7-8DFCD1A39703}"/>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C1FA5D4-F76E-C03C-0CF4-0D792CDB40C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73C24A2-0D5E-3708-8ACB-E39039B59C1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080FDBF-B4C2-5593-6B2B-6F96046AF0C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CA01BBF-D0EC-085C-B308-6EBB1C930BF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A7BC6A5-EC55-7572-53C5-58B0A90CEEF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FED6A99-7D04-2049-999E-2D53B18B639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0BD03B84-ECC9-74EF-A606-E6071144335F}"/>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Omnipresence</a:t>
            </a:r>
            <a:r>
              <a:rPr lang="en-US" sz="3999" dirty="0">
                <a:solidFill>
                  <a:srgbClr val="F7FBFF"/>
                </a:solidFill>
                <a:latin typeface="Gilroy"/>
                <a:ea typeface="Gilroy"/>
                <a:cs typeface="Gilroy"/>
                <a:sym typeface="Gilroy"/>
              </a:rPr>
              <a:t>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139:7–12; Jeremiah 23:23–24 </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64211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9B11-9212-4A40-60CB-697435DCEC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A9E3DB7-1B8B-9617-DDFB-F8694957385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356E336-337D-84C7-78D6-109D03CD9ED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9DBA210-48E1-B980-4936-E0C397F1556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C10DD36-03DD-127A-5594-DF20A30CDCB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6557DA92-5D11-B3A0-FC39-4FF87A77AE4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FB84B87-A16B-D1F5-D1C3-87FC8E98B90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79D3EB8D-17A5-2BF6-80AB-8A98FD8BDA6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A2FE951-2276-BD8B-4F53-AA1046DD255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4338973-EA6A-2EF9-6FE0-246B664B150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29C096B3-2ED7-E0A0-7464-1CFE23C4D116}"/>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Omnipresence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139:7–12; Jeremiah 23:23–24 </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Omnipotence</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2181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1FB0-B0E6-8508-3B9D-736DE46F53D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3A8CAA-5830-FC0D-0540-082DFFB84D1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7FDE6BD-973F-E116-8D7E-498ACD3968F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4672F20B-3FB0-F360-C809-2247B667479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E3070DD-D0E4-50F8-BE84-4E0DE8F5BDB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323D485-BD35-F5A6-812F-346CD8B8385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9F657E5-9F57-EAD6-D32B-DDE3BE1E6C2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A69BB351-EEEF-98DD-501E-7EC925DE5FA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05010AEE-5374-3F6E-F665-6B4A884488C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A100026-A231-B55C-E0E9-A289C50B84F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F4DB295A-5385-A636-EB9C-CD22F77EE6CF}"/>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Omnipresence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139:7–12; Jeremiah 23:23–24 </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Omnipotence</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Job 42:2</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08583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90CA-97F0-FA22-5FFB-91019BB1DF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7FC9FF-7477-CFA3-5E26-17BFB3F9F2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1758346-90B6-66ED-4D14-82A180AB2C3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3FF47B8-AE0D-E1B3-05E4-3CD0495DE22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89FAEC2-54CF-FA23-12BA-C566807BB03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B7DEEC7-024E-218A-94FE-757B4AB5F34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5B234080-F45F-2768-92B0-87D4D323470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F671CFF-5C7C-E804-2A1E-501DBF6D23A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0491311-C55B-A435-0F32-87A47AEF9F9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662C5F7-78FE-DF8C-0202-D2182709FAC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Who is God?</a:t>
            </a:r>
          </a:p>
        </p:txBody>
      </p:sp>
    </p:spTree>
    <p:extLst>
      <p:ext uri="{BB962C8B-B14F-4D97-AF65-F5344CB8AC3E}">
        <p14:creationId xmlns:p14="http://schemas.microsoft.com/office/powerpoint/2010/main" val="248477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882A-FEC2-88D2-3492-4A8F007D6B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2D3EB7-EB2C-FB53-293A-56AA982DB0F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1E50EB47-B389-D786-EA8D-B7E3AADFEBE3}"/>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A3BDF907-9871-7D92-9A9B-362DA0EC0FCC}"/>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5208213E-F679-E352-9A3F-EB4DB24FE5A7}"/>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381265F6-CE1F-187D-D5A1-9C7B8B43FB0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4EC3FE28-31B0-0F3B-E031-7653124EBF4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DAC85917-47D7-D947-A7AA-DAEDB1754F81}"/>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5231ED69-2811-156A-1B4B-D2E84160924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4114EDAC-588F-7442-3E3C-37F55BF0645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7F52FCB0-A5C7-CA6C-1F2E-AAF37FA530CA}"/>
              </a:ext>
            </a:extLst>
          </p:cNvPr>
          <p:cNvGrpSpPr/>
          <p:nvPr/>
        </p:nvGrpSpPr>
        <p:grpSpPr>
          <a:xfrm>
            <a:off x="12086284" y="8812654"/>
            <a:ext cx="10256613" cy="1421409"/>
            <a:chOff x="0" y="0"/>
            <a:chExt cx="2701330" cy="374363"/>
          </a:xfrm>
        </p:grpSpPr>
        <p:sp>
          <p:nvSpPr>
            <p:cNvPr id="12" name="Freeform 12">
              <a:extLst>
                <a:ext uri="{FF2B5EF4-FFF2-40B4-BE49-F238E27FC236}">
                  <a16:creationId xmlns:a16="http://schemas.microsoft.com/office/drawing/2014/main" id="{8762776F-0A98-3AC0-AB62-3C40E1D4A42C}"/>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47C1CD7-D62E-A180-45D0-91B1AA44A38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57D72C0E-32EB-8FBD-D1B8-B9D6B5310D05}"/>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R C Sproul</a:t>
            </a:r>
          </a:p>
        </p:txBody>
      </p:sp>
      <p:sp>
        <p:nvSpPr>
          <p:cNvPr id="15" name="TextBox 15">
            <a:extLst>
              <a:ext uri="{FF2B5EF4-FFF2-40B4-BE49-F238E27FC236}">
                <a16:creationId xmlns:a16="http://schemas.microsoft.com/office/drawing/2014/main" id="{9C211C99-C9DE-B484-27DA-292029E3E3BA}"/>
              </a:ext>
            </a:extLst>
          </p:cNvPr>
          <p:cNvSpPr txBox="1"/>
          <p:nvPr/>
        </p:nvSpPr>
        <p:spPr>
          <a:xfrm>
            <a:off x="4294785" y="1089951"/>
            <a:ext cx="10401825" cy="7647350"/>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If God is not sovereign, God is not God. </a:t>
            </a:r>
          </a:p>
          <a:p>
            <a:pPr algn="ctr">
              <a:lnSpc>
                <a:spcPct val="150000"/>
              </a:lnSpc>
              <a:spcBef>
                <a:spcPct val="0"/>
              </a:spcBef>
            </a:pPr>
            <a:r>
              <a:rPr lang="en-US" sz="4200" dirty="0">
                <a:solidFill>
                  <a:srgbClr val="000000"/>
                </a:solidFill>
                <a:latin typeface="Gilroy"/>
                <a:ea typeface="Gilroy"/>
                <a:cs typeface="Gilroy"/>
                <a:sym typeface="Gilroy"/>
              </a:rPr>
              <a:t>If there is one maverick molecule in the universe, one molecule running loose outside the scope of God's sovereign ordination, then… there is not the slightest confidence that you can have that any promise that God has ever made about the future will come to pass</a:t>
            </a:r>
          </a:p>
        </p:txBody>
      </p:sp>
      <p:sp>
        <p:nvSpPr>
          <p:cNvPr id="16" name="Freeform 16">
            <a:extLst>
              <a:ext uri="{FF2B5EF4-FFF2-40B4-BE49-F238E27FC236}">
                <a16:creationId xmlns:a16="http://schemas.microsoft.com/office/drawing/2014/main" id="{7735826C-EF59-4BB2-4F20-409BD163530E}"/>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B31487B5-78FA-7E05-0BE5-0181D0DC8071}"/>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13706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FDA7-A63A-2888-BC71-96F89C83BA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A8873D-7563-8149-B2FD-60B28102897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6A1FC9D-D2A5-D563-9DA6-DB9C754DFE2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87216B6-21ED-021B-EE69-15099C6C4EC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5310DA6-3D07-831C-9DF2-5D612D2FB3A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1B79918-24E5-6D3E-7088-5F55A8BEA13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C48D16D-3D11-0BC7-839F-7D1EE16B815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FC3EF0D-5523-3692-DFB3-BEF8A1C57B5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E5BC37F-9244-8B9E-2B38-99C1C0B6E76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AD3DB4E-168D-07EC-EFC7-3A7C252203B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6FE9DF7A-BE05-AA63-92A5-D7FF796B31B1}"/>
              </a:ext>
            </a:extLst>
          </p:cNvPr>
          <p:cNvSpPr txBox="1"/>
          <p:nvPr/>
        </p:nvSpPr>
        <p:spPr>
          <a:xfrm>
            <a:off x="1992588" y="2757169"/>
            <a:ext cx="10428012" cy="6411114"/>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Omnipresence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139:7–12; Jeremiah 23:23–24 </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Omnipotence</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Job 42:2</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Omniscience</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53022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859E-525C-BDCF-BA2D-FC943A1A75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B0A00D-DDE5-8240-6958-0A2109E032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4514B73-E158-B754-B213-4D730576311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F5E1E62-C1A2-0DEE-42D1-2639B4013D4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485AC50-288A-37CC-A73D-D81CC6F7865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145777E-EE60-5D9A-8ADA-DB178FCD22A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3F5A5F9-56A8-0215-4A01-510D5691EE2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C9BF5B5-3BFF-D42A-04CD-98E5F1B8E48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14D346E-DD02-39FB-D0EF-1F5904F182D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6D6C177-C6D2-DE39-9BB7-AF46FEDAEE1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Creation</a:t>
            </a:r>
          </a:p>
        </p:txBody>
      </p:sp>
      <p:sp>
        <p:nvSpPr>
          <p:cNvPr id="11" name="TextBox 11">
            <a:extLst>
              <a:ext uri="{FF2B5EF4-FFF2-40B4-BE49-F238E27FC236}">
                <a16:creationId xmlns:a16="http://schemas.microsoft.com/office/drawing/2014/main" id="{3BA9232D-731B-93B8-AC83-481C057872B1}"/>
              </a:ext>
            </a:extLst>
          </p:cNvPr>
          <p:cNvSpPr txBox="1"/>
          <p:nvPr/>
        </p:nvSpPr>
        <p:spPr>
          <a:xfrm>
            <a:off x="1992588" y="2757169"/>
            <a:ext cx="10428012" cy="7129259"/>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Omnipresence </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Psalm 139:7–12; Jeremiah 23:23–24 </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dirty="0">
                <a:solidFill>
                  <a:srgbClr val="F7FBFF"/>
                </a:solidFill>
                <a:latin typeface="Gilroy"/>
                <a:ea typeface="Gilroy"/>
                <a:cs typeface="Gilroy"/>
                <a:sym typeface="Gilroy"/>
              </a:rPr>
              <a:t>Omnipotence</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Job 42:2</a:t>
            </a:r>
          </a:p>
          <a:p>
            <a:pPr marL="742950" indent="-742950" algn="just">
              <a:lnSpc>
                <a:spcPts val="5599"/>
              </a:lnSpc>
              <a:spcBef>
                <a:spcPct val="0"/>
              </a:spcBef>
              <a:buFont typeface="+mj-lt"/>
              <a:buAutoNum type="arabicPeriod"/>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Omniscience</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1 Kings 8:39; 1 John 3:20</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05205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8439-7553-981F-5B24-A89E6785A7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92FD92-BEBC-5B0A-6399-8DFC1A953B9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2A27E769-6122-F2FC-AD75-5F1AAC22553E}"/>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E23AA7D7-D36B-F9EC-67DA-0B171632F835}"/>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25CCC39B-DD41-0125-1EA0-EC443590F67C}"/>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3925DC41-1DAC-CBB0-177B-F9E3F90DF3E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0AE26CB8-AC97-4509-CAC1-5824722AA85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E31B15F6-4F14-7BB5-737B-FA7F4ED9937D}"/>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4A582DEC-E0FE-2D2B-FA8A-68568F00E21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B147526D-095C-7215-7247-DC52F2144FC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B68038A2-1626-D5FC-1476-8F8E51748159}"/>
              </a:ext>
            </a:extLst>
          </p:cNvPr>
          <p:cNvGrpSpPr/>
          <p:nvPr/>
        </p:nvGrpSpPr>
        <p:grpSpPr>
          <a:xfrm>
            <a:off x="10914853" y="8823944"/>
            <a:ext cx="10256613" cy="1421409"/>
            <a:chOff x="0" y="0"/>
            <a:chExt cx="2701330" cy="374363"/>
          </a:xfrm>
        </p:grpSpPr>
        <p:sp>
          <p:nvSpPr>
            <p:cNvPr id="12" name="Freeform 12">
              <a:extLst>
                <a:ext uri="{FF2B5EF4-FFF2-40B4-BE49-F238E27FC236}">
                  <a16:creationId xmlns:a16="http://schemas.microsoft.com/office/drawing/2014/main" id="{2346CC07-0B36-23B0-93B4-CC896D168D1B}"/>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12C9BF7E-B9F9-F51F-F1DD-7D4E1EFD3C8D}"/>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0AEC4B2C-704F-485D-3312-2AEC10F4998B}"/>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Belgic Confession </a:t>
            </a:r>
          </a:p>
        </p:txBody>
      </p:sp>
      <p:sp>
        <p:nvSpPr>
          <p:cNvPr id="15" name="TextBox 15">
            <a:extLst>
              <a:ext uri="{FF2B5EF4-FFF2-40B4-BE49-F238E27FC236}">
                <a16:creationId xmlns:a16="http://schemas.microsoft.com/office/drawing/2014/main" id="{6D6F0041-561B-D7C6-803D-60280265F11B}"/>
              </a:ext>
            </a:extLst>
          </p:cNvPr>
          <p:cNvSpPr txBox="1"/>
          <p:nvPr/>
        </p:nvSpPr>
        <p:spPr>
          <a:xfrm>
            <a:off x="4294785" y="1089951"/>
            <a:ext cx="10401825" cy="6677854"/>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We all believe in our hearts </a:t>
            </a:r>
          </a:p>
          <a:p>
            <a:pPr algn="ctr">
              <a:lnSpc>
                <a:spcPct val="150000"/>
              </a:lnSpc>
              <a:spcBef>
                <a:spcPct val="0"/>
              </a:spcBef>
            </a:pPr>
            <a:r>
              <a:rPr lang="en-US" sz="4200" dirty="0">
                <a:solidFill>
                  <a:srgbClr val="000000"/>
                </a:solidFill>
                <a:latin typeface="Gilroy"/>
                <a:ea typeface="Gilroy"/>
                <a:cs typeface="Gilroy"/>
                <a:sym typeface="Gilroy"/>
              </a:rPr>
              <a:t>and confess with our mouths </a:t>
            </a:r>
          </a:p>
          <a:p>
            <a:pPr algn="ctr">
              <a:lnSpc>
                <a:spcPct val="150000"/>
              </a:lnSpc>
              <a:spcBef>
                <a:spcPct val="0"/>
              </a:spcBef>
            </a:pPr>
            <a:r>
              <a:rPr lang="en-US" sz="4200" dirty="0">
                <a:solidFill>
                  <a:srgbClr val="000000"/>
                </a:solidFill>
                <a:latin typeface="Gilroy"/>
                <a:ea typeface="Gilroy"/>
                <a:cs typeface="Gilroy"/>
                <a:sym typeface="Gilroy"/>
              </a:rPr>
              <a:t>that there is </a:t>
            </a:r>
          </a:p>
          <a:p>
            <a:pPr algn="ctr">
              <a:lnSpc>
                <a:spcPct val="150000"/>
              </a:lnSpc>
              <a:spcBef>
                <a:spcPct val="0"/>
              </a:spcBef>
            </a:pPr>
            <a:r>
              <a:rPr lang="en-US" sz="4200" dirty="0">
                <a:solidFill>
                  <a:srgbClr val="000000"/>
                </a:solidFill>
                <a:latin typeface="Gilroy"/>
                <a:ea typeface="Gilroy"/>
                <a:cs typeface="Gilroy"/>
                <a:sym typeface="Gilroy"/>
              </a:rPr>
              <a:t>a single </a:t>
            </a:r>
          </a:p>
          <a:p>
            <a:pPr algn="ctr">
              <a:lnSpc>
                <a:spcPct val="150000"/>
              </a:lnSpc>
              <a:spcBef>
                <a:spcPct val="0"/>
              </a:spcBef>
            </a:pPr>
            <a:r>
              <a:rPr lang="en-US" sz="4200" dirty="0">
                <a:solidFill>
                  <a:srgbClr val="000000"/>
                </a:solidFill>
                <a:latin typeface="Gilroy"/>
                <a:ea typeface="Gilroy"/>
                <a:cs typeface="Gilroy"/>
                <a:sym typeface="Gilroy"/>
              </a:rPr>
              <a:t>and simple </a:t>
            </a:r>
          </a:p>
          <a:p>
            <a:pPr algn="ctr">
              <a:lnSpc>
                <a:spcPct val="150000"/>
              </a:lnSpc>
              <a:spcBef>
                <a:spcPct val="0"/>
              </a:spcBef>
            </a:pPr>
            <a:r>
              <a:rPr lang="en-US" sz="4200" dirty="0">
                <a:solidFill>
                  <a:srgbClr val="000000"/>
                </a:solidFill>
                <a:latin typeface="Gilroy"/>
                <a:ea typeface="Gilroy"/>
                <a:cs typeface="Gilroy"/>
                <a:sym typeface="Gilroy"/>
              </a:rPr>
              <a:t>spiritual being, </a:t>
            </a:r>
          </a:p>
          <a:p>
            <a:pPr algn="ctr">
              <a:lnSpc>
                <a:spcPct val="150000"/>
              </a:lnSpc>
              <a:spcBef>
                <a:spcPct val="0"/>
              </a:spcBef>
            </a:pPr>
            <a:r>
              <a:rPr lang="en-US" sz="4200" dirty="0">
                <a:solidFill>
                  <a:srgbClr val="000000"/>
                </a:solidFill>
                <a:latin typeface="Gilroy"/>
                <a:ea typeface="Gilroy"/>
                <a:cs typeface="Gilroy"/>
                <a:sym typeface="Gilroy"/>
              </a:rPr>
              <a:t>whom we call God.</a:t>
            </a:r>
          </a:p>
        </p:txBody>
      </p:sp>
      <p:sp>
        <p:nvSpPr>
          <p:cNvPr id="16" name="Freeform 16">
            <a:extLst>
              <a:ext uri="{FF2B5EF4-FFF2-40B4-BE49-F238E27FC236}">
                <a16:creationId xmlns:a16="http://schemas.microsoft.com/office/drawing/2014/main" id="{4D355CE5-A985-B39A-1F2B-176EACCA9E76}"/>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FFE7CE90-ED65-CF1D-9966-EF80BBA9B991}"/>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27310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C34A-D21D-AB4E-76AA-D59CE3CA5EC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A60474-CAA6-A810-6515-6C71C3D793A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246682B-01A0-F3AB-93EE-D0AD113E6F8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457DD51-CD94-87A9-53D6-FBD7749C62A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0E0193F-F7F2-192F-0C78-421062C9461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7262A54-653D-59DE-8486-82B7FD0F922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34DC230-90A9-2C2B-385B-AC4855E6BB3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1B3C0A8-BCD0-BD10-D4A4-CB94577550E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64B7238-0805-DAAA-55C0-3919A785C0C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6F8CD28-EC30-58F4-D320-E40A715257E2}"/>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Divine Simplicity </a:t>
            </a:r>
          </a:p>
        </p:txBody>
      </p:sp>
      <p:sp>
        <p:nvSpPr>
          <p:cNvPr id="11" name="TextBox 11">
            <a:extLst>
              <a:ext uri="{FF2B5EF4-FFF2-40B4-BE49-F238E27FC236}">
                <a16:creationId xmlns:a16="http://schemas.microsoft.com/office/drawing/2014/main" id="{DE895F2C-0E89-BD37-2CAB-6F120F0707E9}"/>
              </a:ext>
            </a:extLst>
          </p:cNvPr>
          <p:cNvSpPr txBox="1"/>
          <p:nvPr/>
        </p:nvSpPr>
        <p:spPr>
          <a:xfrm>
            <a:off x="1992588" y="2757169"/>
            <a:ext cx="10428012" cy="665952"/>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One God (Deut 6:4) who is Spirit (Jn 4:24)</a:t>
            </a:r>
          </a:p>
        </p:txBody>
      </p:sp>
    </p:spTree>
    <p:extLst>
      <p:ext uri="{BB962C8B-B14F-4D97-AF65-F5344CB8AC3E}">
        <p14:creationId xmlns:p14="http://schemas.microsoft.com/office/powerpoint/2010/main" val="49426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D632-4850-F01B-FF84-8A4E84986F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C2964F-3864-BFE1-0523-97406972E21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43D6DB8B-035C-3550-A58E-FCD310831C65}"/>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3D7A889D-0D09-C253-C7C7-1A3367828DD4}"/>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C325D484-F445-D531-B3A2-00DF34DE0BC3}"/>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D61FB489-CF60-22DF-2CA4-EC656A46B16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9C0498AC-B03F-6B73-CCEF-6DE416D2057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AD5BC2FE-A53B-7428-D421-57B98FCB2025}"/>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6484A0CE-A085-C504-A824-93073795ACA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69F76524-2994-F7A6-295B-378FED9C20D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DDF79B32-273B-DE39-3097-738F89580019}"/>
              </a:ext>
            </a:extLst>
          </p:cNvPr>
          <p:cNvGrpSpPr/>
          <p:nvPr/>
        </p:nvGrpSpPr>
        <p:grpSpPr>
          <a:xfrm>
            <a:off x="10914853" y="8823944"/>
            <a:ext cx="10256613" cy="1421409"/>
            <a:chOff x="0" y="0"/>
            <a:chExt cx="2701330" cy="374363"/>
          </a:xfrm>
        </p:grpSpPr>
        <p:sp>
          <p:nvSpPr>
            <p:cNvPr id="12" name="Freeform 12">
              <a:extLst>
                <a:ext uri="{FF2B5EF4-FFF2-40B4-BE49-F238E27FC236}">
                  <a16:creationId xmlns:a16="http://schemas.microsoft.com/office/drawing/2014/main" id="{8629B65D-D118-9BB6-524A-3CB2EF9D0D48}"/>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F957109A-03BB-A86B-428E-371BF90D7DB6}"/>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7ECD877C-B86C-8FA3-AB99-2F687FFA5CE8}"/>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a:t>
            </a:r>
            <a:r>
              <a:rPr lang="en-US" sz="3999" b="1" dirty="0" err="1">
                <a:solidFill>
                  <a:srgbClr val="395D91"/>
                </a:solidFill>
                <a:latin typeface="Gilroy Bold"/>
                <a:ea typeface="Gilroy Bold"/>
                <a:cs typeface="Gilroy Bold"/>
                <a:sym typeface="Gilroy Bold"/>
              </a:rPr>
              <a:t>Beeke</a:t>
            </a:r>
            <a:r>
              <a:rPr lang="en-US" sz="3999" b="1" dirty="0">
                <a:solidFill>
                  <a:srgbClr val="395D91"/>
                </a:solidFill>
                <a:latin typeface="Gilroy Bold"/>
                <a:ea typeface="Gilroy Bold"/>
                <a:cs typeface="Gilroy Bold"/>
                <a:sym typeface="Gilroy Bold"/>
              </a:rPr>
              <a:t> &amp; Smalley</a:t>
            </a:r>
          </a:p>
        </p:txBody>
      </p:sp>
      <p:sp>
        <p:nvSpPr>
          <p:cNvPr id="15" name="TextBox 15">
            <a:extLst>
              <a:ext uri="{FF2B5EF4-FFF2-40B4-BE49-F238E27FC236}">
                <a16:creationId xmlns:a16="http://schemas.microsoft.com/office/drawing/2014/main" id="{256CB4F2-C328-FDF3-EEF2-3DC9D9119B99}"/>
              </a:ext>
            </a:extLst>
          </p:cNvPr>
          <p:cNvSpPr txBox="1"/>
          <p:nvPr/>
        </p:nvSpPr>
        <p:spPr>
          <a:xfrm>
            <a:off x="4294785" y="1089951"/>
            <a:ext cx="10401825" cy="5708358"/>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Divine simplicity means that </a:t>
            </a:r>
          </a:p>
          <a:p>
            <a:pPr algn="ctr">
              <a:lnSpc>
                <a:spcPct val="150000"/>
              </a:lnSpc>
              <a:spcBef>
                <a:spcPct val="0"/>
              </a:spcBef>
            </a:pPr>
            <a:r>
              <a:rPr lang="en-US" sz="4200" dirty="0">
                <a:solidFill>
                  <a:srgbClr val="000000"/>
                </a:solidFill>
                <a:latin typeface="Gilroy"/>
                <a:ea typeface="Gilroy"/>
                <a:cs typeface="Gilroy"/>
                <a:sym typeface="Gilroy"/>
              </a:rPr>
              <a:t>he is perfect unity, </a:t>
            </a:r>
          </a:p>
          <a:p>
            <a:pPr algn="ctr">
              <a:lnSpc>
                <a:spcPct val="150000"/>
              </a:lnSpc>
              <a:spcBef>
                <a:spcPct val="0"/>
              </a:spcBef>
            </a:pPr>
            <a:r>
              <a:rPr lang="en-US" sz="4200" dirty="0">
                <a:solidFill>
                  <a:srgbClr val="000000"/>
                </a:solidFill>
                <a:latin typeface="Gilroy"/>
                <a:ea typeface="Gilroy"/>
                <a:cs typeface="Gilroy"/>
                <a:sym typeface="Gilroy"/>
              </a:rPr>
              <a:t>without composition or division… </a:t>
            </a:r>
          </a:p>
          <a:p>
            <a:pPr algn="ctr">
              <a:lnSpc>
                <a:spcPct val="150000"/>
              </a:lnSpc>
              <a:spcBef>
                <a:spcPct val="0"/>
              </a:spcBef>
            </a:pPr>
            <a:r>
              <a:rPr lang="en-US" sz="4200" dirty="0">
                <a:solidFill>
                  <a:srgbClr val="000000"/>
                </a:solidFill>
                <a:latin typeface="Gilroy"/>
                <a:ea typeface="Gilroy"/>
                <a:cs typeface="Gilroy"/>
                <a:sym typeface="Gilroy"/>
              </a:rPr>
              <a:t>God’s simplicity means that he has no parts, and his attributes and essence </a:t>
            </a:r>
          </a:p>
          <a:p>
            <a:pPr algn="ctr">
              <a:lnSpc>
                <a:spcPct val="150000"/>
              </a:lnSpc>
              <a:spcBef>
                <a:spcPct val="0"/>
              </a:spcBef>
            </a:pPr>
            <a:r>
              <a:rPr lang="en-US" sz="4200" dirty="0">
                <a:solidFill>
                  <a:srgbClr val="000000"/>
                </a:solidFill>
                <a:latin typeface="Gilroy"/>
                <a:ea typeface="Gilroy"/>
                <a:cs typeface="Gilroy"/>
                <a:sym typeface="Gilroy"/>
              </a:rPr>
              <a:t>are all one in him.</a:t>
            </a:r>
          </a:p>
        </p:txBody>
      </p:sp>
      <p:sp>
        <p:nvSpPr>
          <p:cNvPr id="16" name="Freeform 16">
            <a:extLst>
              <a:ext uri="{FF2B5EF4-FFF2-40B4-BE49-F238E27FC236}">
                <a16:creationId xmlns:a16="http://schemas.microsoft.com/office/drawing/2014/main" id="{89015990-7B15-F407-83A3-50AE6D2592B1}"/>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802A5D4D-B8AD-5876-E7E3-90A7F8CF1F96}"/>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134342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0DA4-EDF1-1D6C-2F2D-D35DC09D86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8BE460-67A0-E81C-B09B-95F46FEFD99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0FEF97C-AF91-1611-0700-1363C0B1E75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32EBCFE-FB32-3279-744F-BAAF0FE9E49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4B3B788B-E1C4-659B-5BD1-32DFFB59C76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60ABF49-D03D-FB02-10A8-BEE0DBD2D4D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01C689F-2B8F-AF26-4D30-CD5BEBC2B2A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F35D7C5-6F6D-F7D9-B730-AD0A833482E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F5F06C3-F75D-4533-B0A9-B2487B19C53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D1FCE57-32A2-8274-9E32-B1679D10988B}"/>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Divine Simplicity </a:t>
            </a:r>
          </a:p>
        </p:txBody>
      </p:sp>
      <p:sp>
        <p:nvSpPr>
          <p:cNvPr id="11" name="TextBox 11">
            <a:extLst>
              <a:ext uri="{FF2B5EF4-FFF2-40B4-BE49-F238E27FC236}">
                <a16:creationId xmlns:a16="http://schemas.microsoft.com/office/drawing/2014/main" id="{501E4599-C87D-5CED-E81B-034900F0379E}"/>
              </a:ext>
            </a:extLst>
          </p:cNvPr>
          <p:cNvSpPr txBox="1"/>
          <p:nvPr/>
        </p:nvSpPr>
        <p:spPr>
          <a:xfrm>
            <a:off x="1992588" y="2757169"/>
            <a:ext cx="10428012" cy="4256678"/>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One God (Deut 6:4) who is Spirit (Jn 4:24)</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“God’s attributes are God”. They “unite in his being” — </a:t>
            </a:r>
            <a:r>
              <a:rPr lang="en-US" sz="3999" dirty="0" err="1">
                <a:solidFill>
                  <a:srgbClr val="F7FBFF"/>
                </a:solidFill>
                <a:latin typeface="Gilroy"/>
                <a:ea typeface="Gilroy"/>
                <a:cs typeface="Gilroy"/>
                <a:sym typeface="Gilroy"/>
              </a:rPr>
              <a:t>Beeke</a:t>
            </a:r>
            <a:r>
              <a:rPr lang="en-US" sz="3999" dirty="0">
                <a:solidFill>
                  <a:srgbClr val="F7FBFF"/>
                </a:solidFill>
                <a:latin typeface="Gilroy"/>
                <a:ea typeface="Gilroy"/>
                <a:cs typeface="Gilroy"/>
                <a:sym typeface="Gilroy"/>
              </a:rPr>
              <a:t> and Smalley</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400060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5EA0-3737-432A-F13D-AE88A85BE9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C8FECE8-4241-A2B9-F854-2D20146B750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2433FC6-FEB1-F3DA-F55E-946DF926A9BD}"/>
              </a:ext>
            </a:extLst>
          </p:cNvPr>
          <p:cNvGrpSpPr/>
          <p:nvPr/>
        </p:nvGrpSpPr>
        <p:grpSpPr>
          <a:xfrm>
            <a:off x="990600" y="1257300"/>
            <a:ext cx="16997941" cy="8229600"/>
            <a:chOff x="0" y="0"/>
            <a:chExt cx="4476824" cy="2167467"/>
          </a:xfrm>
        </p:grpSpPr>
        <p:sp>
          <p:nvSpPr>
            <p:cNvPr id="4" name="Freeform 4">
              <a:extLst>
                <a:ext uri="{FF2B5EF4-FFF2-40B4-BE49-F238E27FC236}">
                  <a16:creationId xmlns:a16="http://schemas.microsoft.com/office/drawing/2014/main" id="{449022CB-22F9-2C55-EC92-E4BDD538EB2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EA18072-5EFC-53A4-CBA3-2478B31024E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0F3A30B-C7C8-AB78-10CC-3F6566664C1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DA9E6E5-BC7D-9EBF-94C6-F4D1C09B3827}"/>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C26A599-33E6-87D3-FA92-A7AF610FCA3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A538E6D-7636-8F20-C3D1-41CEA972BD4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A408118-E754-8F25-A58B-9ACC64CAD060}"/>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Divine Simplicity </a:t>
            </a:r>
          </a:p>
        </p:txBody>
      </p:sp>
      <p:sp>
        <p:nvSpPr>
          <p:cNvPr id="11" name="TextBox 11">
            <a:extLst>
              <a:ext uri="{FF2B5EF4-FFF2-40B4-BE49-F238E27FC236}">
                <a16:creationId xmlns:a16="http://schemas.microsoft.com/office/drawing/2014/main" id="{237EE71F-BD4F-8286-7DD3-1BBF81CA407D}"/>
              </a:ext>
            </a:extLst>
          </p:cNvPr>
          <p:cNvSpPr txBox="1"/>
          <p:nvPr/>
        </p:nvSpPr>
        <p:spPr>
          <a:xfrm>
            <a:off x="1992588" y="2650758"/>
            <a:ext cx="10428012" cy="6411114"/>
          </a:xfrm>
          <a:prstGeom prst="rect">
            <a:avLst/>
          </a:prstGeom>
        </p:spPr>
        <p:txBody>
          <a:bodyPr wrap="square" lIns="0" tIns="0" rIns="0" bIns="0" rtlCol="0" anchor="t">
            <a:spAutoFit/>
          </a:bodyPr>
          <a:lstStyle/>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One God (Deut 6:4) who is Spirit (Jn 4:24)</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“God’s attributes are God”. They “unite in his being” — </a:t>
            </a:r>
            <a:r>
              <a:rPr lang="en-US" sz="3999" dirty="0" err="1">
                <a:solidFill>
                  <a:srgbClr val="F7FBFF"/>
                </a:solidFill>
                <a:latin typeface="Gilroy"/>
                <a:ea typeface="Gilroy"/>
                <a:cs typeface="Gilroy"/>
                <a:sym typeface="Gilroy"/>
              </a:rPr>
              <a:t>Beeke</a:t>
            </a:r>
            <a:r>
              <a:rPr lang="en-US" sz="3999" dirty="0">
                <a:solidFill>
                  <a:srgbClr val="F7FBFF"/>
                </a:solidFill>
                <a:latin typeface="Gilroy"/>
                <a:ea typeface="Gilroy"/>
                <a:cs typeface="Gilroy"/>
                <a:sym typeface="Gilroy"/>
              </a:rPr>
              <a:t> and Smalley</a:t>
            </a:r>
          </a:p>
          <a:p>
            <a:pPr marL="571500" indent="-571500" algn="just">
              <a:lnSpc>
                <a:spcPts val="5599"/>
              </a:lnSpc>
              <a:spcBef>
                <a:spcPct val="0"/>
              </a:spcBef>
              <a:buFont typeface="Courier New" panose="02070309020205020404" pitchFamily="49" charset="0"/>
              <a:buChar char="o"/>
            </a:pPr>
            <a:endParaRPr lang="en-US" sz="3999" dirty="0">
              <a:solidFill>
                <a:srgbClr val="F7FBFF"/>
              </a:solidFill>
              <a:latin typeface="Gilroy"/>
              <a:ea typeface="Gilroy"/>
              <a:cs typeface="Gilroy"/>
              <a:sym typeface="Gilroy"/>
            </a:endParaRPr>
          </a:p>
          <a:p>
            <a:pPr marL="571500"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Omniscience</a:t>
            </a:r>
          </a:p>
          <a:p>
            <a:pPr marL="1028700" lvl="1"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Father — 1 John 3:20</a:t>
            </a:r>
          </a:p>
          <a:p>
            <a:pPr marL="1028700" lvl="1"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Son — Luke 5:22</a:t>
            </a:r>
          </a:p>
          <a:p>
            <a:pPr marL="1028700" lvl="1"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Spirit — 1 Cor 2:10</a:t>
            </a:r>
          </a:p>
        </p:txBody>
      </p:sp>
    </p:spTree>
    <p:extLst>
      <p:ext uri="{BB962C8B-B14F-4D97-AF65-F5344CB8AC3E}">
        <p14:creationId xmlns:p14="http://schemas.microsoft.com/office/powerpoint/2010/main" val="644874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2056-DE6E-7158-F61C-8227F6C97FD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698B3C-F747-C347-DF50-DA5C580E8DC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52F1DE92-F495-3258-987E-F119CEEA11C0}"/>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38AEF373-26C1-75D3-9D01-5E175A2C2973}"/>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D8361161-B681-1328-C66F-BE3A9D453DC2}"/>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78073343-D09E-B6A2-4CD9-B7876EA7A7E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6698FDE3-3BED-E160-C37B-A7B08AE0027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7AF99A89-F5EE-BBBE-279B-9937BF548217}"/>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CBF8ECC3-832D-213F-0EA7-65CC4F5D8C3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D5605584-753E-77A5-CF7D-33D07358A9AF}"/>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468A5D81-1E90-E73C-29D7-4B00D4B588E3}"/>
              </a:ext>
            </a:extLst>
          </p:cNvPr>
          <p:cNvGrpSpPr/>
          <p:nvPr/>
        </p:nvGrpSpPr>
        <p:grpSpPr>
          <a:xfrm>
            <a:off x="10914853" y="8823944"/>
            <a:ext cx="10256613" cy="1421409"/>
            <a:chOff x="0" y="0"/>
            <a:chExt cx="2701330" cy="374363"/>
          </a:xfrm>
        </p:grpSpPr>
        <p:sp>
          <p:nvSpPr>
            <p:cNvPr id="12" name="Freeform 12">
              <a:extLst>
                <a:ext uri="{FF2B5EF4-FFF2-40B4-BE49-F238E27FC236}">
                  <a16:creationId xmlns:a16="http://schemas.microsoft.com/office/drawing/2014/main" id="{5A8F204A-3B68-C90F-DE47-858C74F37931}"/>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06F260F7-3338-2432-A55F-D6AB36209A85}"/>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945A9FD4-5A35-8369-7D25-8B13D90FEB62}"/>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AW Tozer</a:t>
            </a:r>
          </a:p>
        </p:txBody>
      </p:sp>
      <p:sp>
        <p:nvSpPr>
          <p:cNvPr id="15" name="TextBox 15">
            <a:extLst>
              <a:ext uri="{FF2B5EF4-FFF2-40B4-BE49-F238E27FC236}">
                <a16:creationId xmlns:a16="http://schemas.microsoft.com/office/drawing/2014/main" id="{4519BC17-E1E4-A7A4-F808-FEACBCD9F0CA}"/>
              </a:ext>
            </a:extLst>
          </p:cNvPr>
          <p:cNvSpPr txBox="1"/>
          <p:nvPr/>
        </p:nvSpPr>
        <p:spPr>
          <a:xfrm>
            <a:off x="4294785" y="1089951"/>
            <a:ext cx="10401825" cy="7647350"/>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A right conception of God is basic </a:t>
            </a:r>
          </a:p>
          <a:p>
            <a:pPr algn="ctr">
              <a:lnSpc>
                <a:spcPct val="150000"/>
              </a:lnSpc>
              <a:spcBef>
                <a:spcPct val="0"/>
              </a:spcBef>
            </a:pPr>
            <a:r>
              <a:rPr lang="en-US" sz="4200" dirty="0">
                <a:solidFill>
                  <a:srgbClr val="000000"/>
                </a:solidFill>
                <a:latin typeface="Gilroy"/>
                <a:ea typeface="Gilroy"/>
                <a:cs typeface="Gilroy"/>
                <a:sym typeface="Gilroy"/>
              </a:rPr>
              <a:t>not only to systematic theology but to practical Christian living as well.… </a:t>
            </a:r>
          </a:p>
          <a:p>
            <a:pPr algn="ctr">
              <a:lnSpc>
                <a:spcPct val="150000"/>
              </a:lnSpc>
              <a:spcBef>
                <a:spcPct val="0"/>
              </a:spcBef>
            </a:pPr>
            <a:r>
              <a:rPr lang="en-US" sz="4200" dirty="0">
                <a:solidFill>
                  <a:srgbClr val="000000"/>
                </a:solidFill>
                <a:latin typeface="Gilroy"/>
                <a:ea typeface="Gilroy"/>
                <a:cs typeface="Gilroy"/>
                <a:sym typeface="Gilroy"/>
              </a:rPr>
              <a:t>I believe there is scarcely an error in doctrine or a failure in applying </a:t>
            </a:r>
          </a:p>
          <a:p>
            <a:pPr algn="ctr">
              <a:lnSpc>
                <a:spcPct val="150000"/>
              </a:lnSpc>
              <a:spcBef>
                <a:spcPct val="0"/>
              </a:spcBef>
            </a:pPr>
            <a:r>
              <a:rPr lang="en-US" sz="4200" dirty="0">
                <a:solidFill>
                  <a:srgbClr val="000000"/>
                </a:solidFill>
                <a:latin typeface="Gilroy"/>
                <a:ea typeface="Gilroy"/>
                <a:cs typeface="Gilroy"/>
                <a:sym typeface="Gilroy"/>
              </a:rPr>
              <a:t>Christian ethics that cannot be traced finally to imperfect and </a:t>
            </a:r>
          </a:p>
          <a:p>
            <a:pPr algn="ctr">
              <a:lnSpc>
                <a:spcPct val="150000"/>
              </a:lnSpc>
              <a:spcBef>
                <a:spcPct val="0"/>
              </a:spcBef>
            </a:pPr>
            <a:r>
              <a:rPr lang="en-US" sz="4200" dirty="0">
                <a:solidFill>
                  <a:srgbClr val="000000"/>
                </a:solidFill>
                <a:latin typeface="Gilroy"/>
                <a:ea typeface="Gilroy"/>
                <a:cs typeface="Gilroy"/>
                <a:sym typeface="Gilroy"/>
              </a:rPr>
              <a:t>ignoble thoughts about God </a:t>
            </a:r>
          </a:p>
        </p:txBody>
      </p:sp>
      <p:sp>
        <p:nvSpPr>
          <p:cNvPr id="16" name="Freeform 16">
            <a:extLst>
              <a:ext uri="{FF2B5EF4-FFF2-40B4-BE49-F238E27FC236}">
                <a16:creationId xmlns:a16="http://schemas.microsoft.com/office/drawing/2014/main" id="{35CBE8AB-6C3A-20AF-16E6-7045FACB0339}"/>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C69A8F87-371D-5E2E-2602-12F320738F1F}"/>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DE"/>
          </a:p>
        </p:txBody>
      </p:sp>
    </p:spTree>
    <p:extLst>
      <p:ext uri="{BB962C8B-B14F-4D97-AF65-F5344CB8AC3E}">
        <p14:creationId xmlns:p14="http://schemas.microsoft.com/office/powerpoint/2010/main" val="213734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177-1FFD-B69B-B53C-508E506AC6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9A95882-355B-B505-79C4-92AF008221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D0F66DF-6410-CBBE-D52C-3C27F1337304}"/>
              </a:ext>
            </a:extLst>
          </p:cNvPr>
          <p:cNvGrpSpPr/>
          <p:nvPr/>
        </p:nvGrpSpPr>
        <p:grpSpPr>
          <a:xfrm>
            <a:off x="990600" y="1257300"/>
            <a:ext cx="16997941" cy="8229600"/>
            <a:chOff x="0" y="0"/>
            <a:chExt cx="4476824" cy="2167467"/>
          </a:xfrm>
        </p:grpSpPr>
        <p:sp>
          <p:nvSpPr>
            <p:cNvPr id="4" name="Freeform 4">
              <a:extLst>
                <a:ext uri="{FF2B5EF4-FFF2-40B4-BE49-F238E27FC236}">
                  <a16:creationId xmlns:a16="http://schemas.microsoft.com/office/drawing/2014/main" id="{6304F7E9-E770-92E7-061A-16D4FCFF7CA2}"/>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DB91236-39CF-FCC7-06D7-7F9751A858B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4045721-1C22-7DBF-691C-F47F03763D0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7CC0824-D67D-98CF-47C0-339F63C5411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CA710DE-CD78-A36B-267F-A4930413382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8140CDE-EBBC-65F5-6115-5275DAC65533}"/>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B07E4DC-5E59-8862-CE8B-A7AA5AC65F17}"/>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What do these mean for us?</a:t>
            </a:r>
          </a:p>
        </p:txBody>
      </p:sp>
    </p:spTree>
    <p:extLst>
      <p:ext uri="{BB962C8B-B14F-4D97-AF65-F5344CB8AC3E}">
        <p14:creationId xmlns:p14="http://schemas.microsoft.com/office/powerpoint/2010/main" val="177023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4E71F-0AD9-98FF-1ECD-D18680056E6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3DEBB3-78BD-329B-94A5-5B0092AEFE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95E0FAC9-D6CC-6344-30EA-D493BEE6352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5D83A61-847C-D363-0595-FF7C66FE2AD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8850324-19EF-D29C-4D17-2ED104AFC88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000FEE1-4035-F50E-5E5C-DB4FAC60822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A41376B-F769-7DE7-D277-E5125E792D16}"/>
              </a:ext>
            </a:extLst>
          </p:cNvPr>
          <p:cNvGrpSpPr/>
          <p:nvPr/>
        </p:nvGrpSpPr>
        <p:grpSpPr>
          <a:xfrm rot="-2700000">
            <a:off x="13482690" y="1876559"/>
            <a:ext cx="10863149" cy="10863149"/>
            <a:chOff x="0" y="0"/>
            <a:chExt cx="2041549" cy="2041549"/>
          </a:xfrm>
        </p:grpSpPr>
        <p:sp>
          <p:nvSpPr>
            <p:cNvPr id="8" name="Freeform 8">
              <a:extLst>
                <a:ext uri="{FF2B5EF4-FFF2-40B4-BE49-F238E27FC236}">
                  <a16:creationId xmlns:a16="http://schemas.microsoft.com/office/drawing/2014/main" id="{644A9946-9245-B25B-7B2C-6A6688B49B85}"/>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B01F10F1-C645-A92C-F2F8-9F059436063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2F948D8-E37E-A11D-2463-4BFDEB9A36BE}"/>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Who is God?</a:t>
            </a:r>
          </a:p>
        </p:txBody>
      </p:sp>
      <p:sp>
        <p:nvSpPr>
          <p:cNvPr id="11" name="TextBox 11">
            <a:extLst>
              <a:ext uri="{FF2B5EF4-FFF2-40B4-BE49-F238E27FC236}">
                <a16:creationId xmlns:a16="http://schemas.microsoft.com/office/drawing/2014/main" id="{3564B303-AA58-3E6C-DF88-CA602686888E}"/>
              </a:ext>
            </a:extLst>
          </p:cNvPr>
          <p:cNvSpPr txBox="1"/>
          <p:nvPr/>
        </p:nvSpPr>
        <p:spPr>
          <a:xfrm>
            <a:off x="1992588" y="2757169"/>
            <a:ext cx="11190012" cy="5692969"/>
          </a:xfrm>
          <a:prstGeom prst="rect">
            <a:avLst/>
          </a:prstGeom>
        </p:spPr>
        <p:txBody>
          <a:bodyPr wrap="square" lIns="0" tIns="0" rIns="0" bIns="0" rtlCol="0" anchor="t">
            <a:spAutoFit/>
          </a:bodyPr>
          <a:lstStyle/>
          <a:p>
            <a:pPr algn="just">
              <a:lnSpc>
                <a:spcPts val="5599"/>
              </a:lnSpc>
              <a:spcBef>
                <a:spcPct val="0"/>
              </a:spcBef>
            </a:pPr>
            <a:r>
              <a:rPr lang="en-US" sz="3999" b="1" dirty="0">
                <a:solidFill>
                  <a:srgbClr val="F7FBFF"/>
                </a:solidFill>
                <a:latin typeface="Gilroy"/>
                <a:ea typeface="Gilroy"/>
                <a:cs typeface="Gilroy"/>
                <a:sym typeface="Gilroy"/>
              </a:rPr>
              <a:t>Q. 7 — God is a Spirit, in and of himself infinite in being, glory, blessedness, and perfection; all-sufficient, eternal, unchangeable, incomprehensible, everywhere present, </a:t>
            </a:r>
          </a:p>
          <a:p>
            <a:pPr algn="just">
              <a:lnSpc>
                <a:spcPts val="5599"/>
              </a:lnSpc>
              <a:spcBef>
                <a:spcPct val="0"/>
              </a:spcBef>
            </a:pPr>
            <a:r>
              <a:rPr lang="en-US" sz="3999" b="1" dirty="0">
                <a:solidFill>
                  <a:srgbClr val="F7FBFF"/>
                </a:solidFill>
                <a:latin typeface="Gilroy"/>
                <a:ea typeface="Gilroy"/>
                <a:cs typeface="Gilroy"/>
                <a:sym typeface="Gilroy"/>
              </a:rPr>
              <a:t>almighty, knowing all things, most wise, </a:t>
            </a:r>
          </a:p>
          <a:p>
            <a:pPr algn="just">
              <a:lnSpc>
                <a:spcPts val="5599"/>
              </a:lnSpc>
              <a:spcBef>
                <a:spcPct val="0"/>
              </a:spcBef>
            </a:pPr>
            <a:r>
              <a:rPr lang="en-US" sz="3999" b="1" dirty="0">
                <a:solidFill>
                  <a:srgbClr val="F7FBFF"/>
                </a:solidFill>
                <a:latin typeface="Gilroy"/>
                <a:ea typeface="Gilroy"/>
                <a:cs typeface="Gilroy"/>
                <a:sym typeface="Gilroy"/>
              </a:rPr>
              <a:t>most holy, most just, most merciful and </a:t>
            </a:r>
          </a:p>
          <a:p>
            <a:pPr algn="just">
              <a:lnSpc>
                <a:spcPts val="5599"/>
              </a:lnSpc>
              <a:spcBef>
                <a:spcPct val="0"/>
              </a:spcBef>
            </a:pPr>
            <a:r>
              <a:rPr lang="en-US" sz="3999" b="1" dirty="0">
                <a:solidFill>
                  <a:srgbClr val="F7FBFF"/>
                </a:solidFill>
                <a:latin typeface="Gilroy"/>
                <a:ea typeface="Gilroy"/>
                <a:cs typeface="Gilroy"/>
                <a:sym typeface="Gilroy"/>
              </a:rPr>
              <a:t>gracious, long-suffering, and </a:t>
            </a:r>
          </a:p>
          <a:p>
            <a:pPr algn="just">
              <a:lnSpc>
                <a:spcPts val="5599"/>
              </a:lnSpc>
              <a:spcBef>
                <a:spcPct val="0"/>
              </a:spcBef>
            </a:pPr>
            <a:r>
              <a:rPr lang="en-US" sz="3999" b="1" dirty="0">
                <a:solidFill>
                  <a:srgbClr val="F7FBFF"/>
                </a:solidFill>
                <a:latin typeface="Gilroy"/>
                <a:ea typeface="Gilroy"/>
                <a:cs typeface="Gilroy"/>
                <a:sym typeface="Gilroy"/>
              </a:rPr>
              <a:t>abundant in goodness and truth.</a:t>
            </a:r>
          </a:p>
        </p:txBody>
      </p:sp>
    </p:spTree>
    <p:extLst>
      <p:ext uri="{BB962C8B-B14F-4D97-AF65-F5344CB8AC3E}">
        <p14:creationId xmlns:p14="http://schemas.microsoft.com/office/powerpoint/2010/main" val="2814361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35757-7F51-6529-9CB7-256A1A9573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0C0889-2A30-8AF1-9662-3ACE23DA543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pic>
        <p:nvPicPr>
          <p:cNvPr id="12" name="Picture 11" descr="A screenshot of a search engine&#10;&#10;AI-generated content may be incorrect.">
            <a:extLst>
              <a:ext uri="{FF2B5EF4-FFF2-40B4-BE49-F238E27FC236}">
                <a16:creationId xmlns:a16="http://schemas.microsoft.com/office/drawing/2014/main" id="{79CC766A-B3E7-B8D7-95BE-D50B3FF5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0"/>
            <a:ext cx="10515600" cy="10319799"/>
          </a:xfrm>
          <a:prstGeom prst="rect">
            <a:avLst/>
          </a:prstGeom>
        </p:spPr>
      </p:pic>
    </p:spTree>
    <p:extLst>
      <p:ext uri="{BB962C8B-B14F-4D97-AF65-F5344CB8AC3E}">
        <p14:creationId xmlns:p14="http://schemas.microsoft.com/office/powerpoint/2010/main" val="3174986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4A82-5B11-E4EC-1045-3C3200B7EC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D67AD1-8A34-977F-B4E3-1AEA0DE08AD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687135-B889-6B09-5E4F-8CDBF487A12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BFB1363-3411-F604-1D01-7B4C0B23F31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21D8A57-E97D-49E5-C1BD-01D5BA8AC0E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BCE33A6-D011-A2DA-F9FA-F83A015F61F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182B27E-7B08-2348-B5AE-EDBA4213985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8E2411F-CC71-1D45-7051-E9931872C92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B4C05F5-D1C8-ADF1-300B-AA017A5493F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0E73652F-869F-C10B-BBAB-A15DB37A875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Classification </a:t>
            </a:r>
          </a:p>
        </p:txBody>
      </p:sp>
      <p:sp>
        <p:nvSpPr>
          <p:cNvPr id="11" name="TextBox 11">
            <a:extLst>
              <a:ext uri="{FF2B5EF4-FFF2-40B4-BE49-F238E27FC236}">
                <a16:creationId xmlns:a16="http://schemas.microsoft.com/office/drawing/2014/main" id="{B9A5957E-CA71-1110-096C-76391FDCAFEE}"/>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Incommunicable — Unique</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r>
              <a:rPr lang="en-US" sz="3999" dirty="0">
                <a:solidFill>
                  <a:srgbClr val="F7FBFF"/>
                </a:solidFill>
                <a:latin typeface="Gilroy"/>
                <a:ea typeface="Gilroy"/>
                <a:cs typeface="Gilroy"/>
                <a:sym typeface="Gilroy"/>
              </a:rPr>
              <a:t>2. Communicable — Shared</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54774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5D9F-4363-F405-834F-1AFFECAB88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0D359A-9D46-7511-3970-D05B233970B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BD311E-A0CA-9601-26A5-842ABE9F8E1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0C19512-F33D-E4E1-0A05-EC5DD651E2E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E4AD3CD-2C33-CBD1-B27C-6656C263203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798A3D4-65BC-9676-C025-1EBB6A054E4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8EBD0ED-9E8D-DCC7-6E9D-52B8E0A49BD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B537683-A351-567A-4577-36C10718F99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34985E5-F6FE-3F6E-DC13-9E117D1DCBD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D4041C1-344A-0A31-10AA-3DC62EFA8D86}"/>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69A298B4-C023-D067-57E2-81FFA318D92E}"/>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Infinity</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64976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3AB5-FF82-103E-810C-5632FD8C42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9E177B8-B421-F98F-9BCF-2C2671AC81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D18AF59-3809-FE16-4EFE-B52DA26157B4}"/>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4D91F79-6697-5A67-D588-07DC171F87D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FFAEB71-99C2-49B8-6C18-EC17AB457623}"/>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6602CC6-2119-8F4A-B15D-5A9D72A9C8C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5D20D93-B120-F0AA-A7E1-7C57763F157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7B1AC3A-C6AE-4FA9-2CFA-487F31783EB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B5843E6-2AF5-1FD1-F6FA-38321BEC1E7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BAEA828-305A-E5EA-1AD8-4FC43C552639}"/>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9A53887A-4E43-93C5-91CC-7153B06908A3}"/>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Infinity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Great — Psalm 145:3</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07502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5C89-5039-A01F-A095-46383882FC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B0D3BB-B86C-14A5-2197-45CA4DE7E3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6BCE3CA-07FA-0615-481D-3028F2FEDF9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2F52B07-7CFD-CAAB-A7BB-91278263D64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6F01B67-CC9D-66FC-4820-9715B78C892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86B2C81-2CD0-CAC0-ACF9-864E98CE530F}"/>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F56AEFF-8823-3470-A880-9818BFDE0E7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AAA1431-061A-B9DE-B601-3103EE8FBCB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964F066-1050-FB87-FCFF-A98DD27BFC4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CED91E20-45DA-D056-5FD9-B98723C5B2AC}"/>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38C8E21C-EA5B-AB6F-8D61-429C5FA38A29}"/>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b="1" dirty="0">
                <a:solidFill>
                  <a:srgbClr val="F7FBFF"/>
                </a:solidFill>
                <a:latin typeface="Gilroy"/>
                <a:ea typeface="Gilroy"/>
                <a:cs typeface="Gilroy"/>
                <a:sym typeface="Gilroy"/>
              </a:rPr>
              <a:t>Infinity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Great — Psalm 145:3</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Free from all limitations — Psalm 115:3</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54225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5A6B-10DE-E2B9-E943-FDB303608D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BA4FA0-3436-DB70-3CD1-99AFF02D5E1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AE73937-AFA4-B149-14C5-177A4C3B976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6D6EFA7-0DA2-C5FE-7824-8D88E655158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12A0F4D-3E80-4A00-BEFD-9037F8FE41D2}"/>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93336E85-8E35-55AC-8640-F68140F1996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1C37612-DFED-4BB3-F08E-59121EC188B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0C4DB13-0DB9-8A9B-8EC8-936AB63D01C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87B0397-BF87-A39D-FBB1-B37F9257D7F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B3CB8A4-92C0-8932-2D04-7D976373E304}"/>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C4430CFD-7B4A-2091-20EE-8B9FDE23EBF0}"/>
              </a:ext>
            </a:extLst>
          </p:cNvPr>
          <p:cNvSpPr txBox="1"/>
          <p:nvPr/>
        </p:nvSpPr>
        <p:spPr>
          <a:xfrm>
            <a:off x="1992588" y="2757169"/>
            <a:ext cx="10428012" cy="497482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Infinity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Great — Psalm 145:3</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Free from all limitations — Psalm 115:3</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Aseity</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76050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5BE7-6475-6273-5257-D2F0EFEEA4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1F0C55-4896-37A3-1A61-1967A51E6D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F6A3FDD-21EA-848B-D3EB-BC3ED9E9B9D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8291CD7-3530-C105-6BFD-1D4087102E6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C9F14D8-D176-5F4A-69EC-0C69BF697DC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2CB7F0A-352D-9D76-CB80-5B1D51BA7F0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46DC78D-39EF-F9D2-A215-94BF6B56D0D1}"/>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3652C73-4954-0B01-7168-0250D9E891C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CC8080D-A6A1-32DD-92D3-70A81C5B4ABC}"/>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6BEE3931-3461-B35A-13E7-E3AF6581FE43}"/>
              </a:ext>
            </a:extLst>
          </p:cNvPr>
          <p:cNvSpPr txBox="1"/>
          <p:nvPr/>
        </p:nvSpPr>
        <p:spPr>
          <a:xfrm>
            <a:off x="1992588" y="1445644"/>
            <a:ext cx="12104412"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Related to Being</a:t>
            </a:r>
          </a:p>
        </p:txBody>
      </p:sp>
      <p:sp>
        <p:nvSpPr>
          <p:cNvPr id="11" name="TextBox 11">
            <a:extLst>
              <a:ext uri="{FF2B5EF4-FFF2-40B4-BE49-F238E27FC236}">
                <a16:creationId xmlns:a16="http://schemas.microsoft.com/office/drawing/2014/main" id="{69607073-DD41-2E45-9868-9B162183CAEF}"/>
              </a:ext>
            </a:extLst>
          </p:cNvPr>
          <p:cNvSpPr txBox="1"/>
          <p:nvPr/>
        </p:nvSpPr>
        <p:spPr>
          <a:xfrm>
            <a:off x="1992588" y="2757169"/>
            <a:ext cx="10428012" cy="5692969"/>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Infinity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Great — Psalm 145:3</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Free from all limitations — Psalm 115:3</a:t>
            </a:r>
          </a:p>
          <a:p>
            <a:pPr lvl="2" algn="just">
              <a:lnSpc>
                <a:spcPts val="5599"/>
              </a:lnSpc>
              <a:spcBef>
                <a:spcPct val="0"/>
              </a:spcBef>
            </a:pPr>
            <a:endParaRPr lang="en-US" sz="3999" dirty="0">
              <a:solidFill>
                <a:srgbClr val="F7FBFF"/>
              </a:solidFill>
              <a:latin typeface="Gilroy"/>
              <a:ea typeface="Gilroy"/>
              <a:cs typeface="Gilroy"/>
              <a:sym typeface="Gilroy"/>
            </a:endParaRPr>
          </a:p>
          <a:p>
            <a:pPr marL="742950" indent="-742950" algn="just">
              <a:lnSpc>
                <a:spcPts val="5599"/>
              </a:lnSpc>
              <a:spcBef>
                <a:spcPct val="0"/>
              </a:spcBef>
              <a:buFont typeface="+mj-lt"/>
              <a:buAutoNum type="arabicPeriod"/>
            </a:pPr>
            <a:r>
              <a:rPr lang="en-US" sz="3999" b="1" dirty="0">
                <a:solidFill>
                  <a:srgbClr val="F7FBFF"/>
                </a:solidFill>
                <a:latin typeface="Gilroy"/>
                <a:ea typeface="Gilroy"/>
                <a:cs typeface="Gilroy"/>
                <a:sym typeface="Gilroy"/>
              </a:rPr>
              <a:t>Aseity</a:t>
            </a:r>
          </a:p>
          <a:p>
            <a:pPr marL="1485900" lvl="2" indent="-571500" algn="just">
              <a:lnSpc>
                <a:spcPts val="5599"/>
              </a:lnSpc>
              <a:spcBef>
                <a:spcPct val="0"/>
              </a:spcBef>
              <a:buFont typeface="Courier New" panose="02070309020205020404" pitchFamily="49" charset="0"/>
              <a:buChar char="o"/>
            </a:pPr>
            <a:r>
              <a:rPr lang="en-US" sz="3999" dirty="0">
                <a:solidFill>
                  <a:srgbClr val="F7FBFF"/>
                </a:solidFill>
                <a:latin typeface="Gilroy"/>
                <a:ea typeface="Gilroy"/>
                <a:cs typeface="Gilroy"/>
                <a:sym typeface="Gilroy"/>
              </a:rPr>
              <a:t>Self-Existent — John 5:26</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4758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262D1E9C-F25A-489F-84E0-AABF4E1108B8}"/>
</file>

<file path=customXml/itemProps2.xml><?xml version="1.0" encoding="utf-8"?>
<ds:datastoreItem xmlns:ds="http://schemas.openxmlformats.org/officeDocument/2006/customXml" ds:itemID="{9DD04F29-610F-4E4F-A697-525720FDD1DB}"/>
</file>

<file path=customXml/itemProps3.xml><?xml version="1.0" encoding="utf-8"?>
<ds:datastoreItem xmlns:ds="http://schemas.openxmlformats.org/officeDocument/2006/customXml" ds:itemID="{29D95CE6-9D77-4CE8-9E91-FCB11B182DB0}"/>
</file>

<file path=docProps/app.xml><?xml version="1.0" encoding="utf-8"?>
<Properties xmlns="http://schemas.openxmlformats.org/officeDocument/2006/extended-properties" xmlns:vt="http://schemas.openxmlformats.org/officeDocument/2006/docPropsVTypes">
  <TotalTime>3586</TotalTime>
  <Words>628</Words>
  <Application>Microsoft Macintosh PowerPoint</Application>
  <PresentationFormat>Custom</PresentationFormat>
  <Paragraphs>153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Gilroy Bold</vt:lpstr>
      <vt:lpstr>Arial</vt:lpstr>
      <vt:lpstr>Calibri</vt:lpstr>
      <vt:lpstr>Aptos</vt:lpstr>
      <vt:lpstr>Big John PRO Bold</vt:lpstr>
      <vt:lpstr>Gilroy Italics</vt:lpstr>
      <vt:lpstr>Gilroy</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92</cp:revision>
  <dcterms:created xsi:type="dcterms:W3CDTF">2006-08-16T00:00:00Z</dcterms:created>
  <dcterms:modified xsi:type="dcterms:W3CDTF">2026-02-28T21:42:13Z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