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60" r:id="rId3"/>
    <p:sldId id="280" r:id="rId4"/>
    <p:sldId id="305" r:id="rId5"/>
    <p:sldId id="304" r:id="rId6"/>
    <p:sldId id="283" r:id="rId7"/>
    <p:sldId id="284" r:id="rId8"/>
    <p:sldId id="282" r:id="rId9"/>
    <p:sldId id="309" r:id="rId10"/>
    <p:sldId id="306" r:id="rId11"/>
    <p:sldId id="310" r:id="rId12"/>
    <p:sldId id="311" r:id="rId13"/>
    <p:sldId id="308" r:id="rId14"/>
    <p:sldId id="312" r:id="rId15"/>
    <p:sldId id="313" r:id="rId16"/>
    <p:sldId id="307" r:id="rId17"/>
    <p:sldId id="314" r:id="rId18"/>
    <p:sldId id="315" r:id="rId19"/>
    <p:sldId id="285" r:id="rId20"/>
    <p:sldId id="322" r:id="rId21"/>
    <p:sldId id="323" r:id="rId22"/>
    <p:sldId id="318" r:id="rId23"/>
    <p:sldId id="320" r:id="rId24"/>
    <p:sldId id="321" r:id="rId25"/>
    <p:sldId id="324" r:id="rId26"/>
    <p:sldId id="325" r:id="rId27"/>
    <p:sldId id="257" r:id="rId28"/>
    <p:sldId id="326" r:id="rId29"/>
    <p:sldId id="275" r:id="rId30"/>
  </p:sldIdLst>
  <p:sldSz cx="18288000" cy="10287000"/>
  <p:notesSz cx="6858000" cy="9144000"/>
  <p:embeddedFontLst>
    <p:embeddedFont>
      <p:font typeface="Big John PRO Bold" pitchFamily="2" charset="77"/>
      <p:regular r:id="rId32"/>
      <p:bold r:id="rId33"/>
    </p:embeddedFont>
    <p:embeddedFont>
      <p:font typeface="Gilroy" pitchFamily="2" charset="77"/>
      <p:regular r:id="rId34"/>
    </p:embeddedFont>
    <p:embeddedFont>
      <p:font typeface="Gilroy Bold" pitchFamily="2" charset="77"/>
      <p:regular r:id="rId35"/>
      <p:bold r:id="rId36"/>
    </p:embeddedFont>
    <p:embeddedFont>
      <p:font typeface="Gilroy Italics" pitchFamily="2" charset="77"/>
      <p:regular r:id="rId37"/>
      <p: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893" autoAdjust="0"/>
    <p:restoredTop sz="92511" autoAdjust="0"/>
  </p:normalViewPr>
  <p:slideViewPr>
    <p:cSldViewPr>
      <p:cViewPr varScale="1">
        <p:scale>
          <a:sx n="17" d="100"/>
          <a:sy n="17" d="100"/>
        </p:scale>
        <p:origin x="2776" y="19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4974C-923F-1840-8467-AB4486B72088}" type="datetimeFigureOut">
              <a:rPr lang="en-GB" smtClean="0"/>
              <a:t>18/10/2026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DEF3BC-2555-0D41-8060-0A127E537B15}" type="slidenum">
              <a:rPr lang="en-GB" smtClean="0"/>
              <a:t>‹#›</a:t>
            </a:fld>
            <a:endParaRPr lang="en-GB" dirty="0"/>
          </a:p>
        </p:txBody>
      </p:sp>
    </p:spTree>
    <p:extLst>
      <p:ext uri="{BB962C8B-B14F-4D97-AF65-F5344CB8AC3E}">
        <p14:creationId xmlns:p14="http://schemas.microsoft.com/office/powerpoint/2010/main" val="3014158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0DEF3BC-2555-0D41-8060-0A127E537B15}" type="slidenum">
              <a:rPr lang="en-GB" smtClean="0"/>
              <a:t>27</a:t>
            </a:fld>
            <a:endParaRPr lang="en-GB" dirty="0"/>
          </a:p>
        </p:txBody>
      </p:sp>
    </p:spTree>
    <p:extLst>
      <p:ext uri="{BB962C8B-B14F-4D97-AF65-F5344CB8AC3E}">
        <p14:creationId xmlns:p14="http://schemas.microsoft.com/office/powerpoint/2010/main" val="3491475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683F8-1250-C04D-632E-AFBE10AA4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C47E4-DD73-8401-6C3A-6D352BF2D6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03FDB-B768-FD24-326E-E3598732BD9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76A53AF-8DBD-FF37-2607-E0C2AE71D261}"/>
              </a:ext>
            </a:extLst>
          </p:cNvPr>
          <p:cNvSpPr>
            <a:spLocks noGrp="1"/>
          </p:cNvSpPr>
          <p:nvPr>
            <p:ph type="sldNum" sz="quarter" idx="5"/>
          </p:nvPr>
        </p:nvSpPr>
        <p:spPr/>
        <p:txBody>
          <a:bodyPr/>
          <a:lstStyle/>
          <a:p>
            <a:fld id="{30DEF3BC-2555-0D41-8060-0A127E537B15}" type="slidenum">
              <a:rPr lang="en-GB" smtClean="0"/>
              <a:t>28</a:t>
            </a:fld>
            <a:endParaRPr lang="en-GB" dirty="0"/>
          </a:p>
        </p:txBody>
      </p:sp>
    </p:spTree>
    <p:extLst>
      <p:ext uri="{BB962C8B-B14F-4D97-AF65-F5344CB8AC3E}">
        <p14:creationId xmlns:p14="http://schemas.microsoft.com/office/powerpoint/2010/main" val="3877003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10/18/26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p:cNvGrpSpPr/>
          <p:nvPr/>
        </p:nvGrpSpPr>
        <p:grpSpPr>
          <a:xfrm>
            <a:off x="4072637" y="-738307"/>
            <a:ext cx="5816332" cy="8724498"/>
            <a:chOff x="0" y="0"/>
            <a:chExt cx="406400" cy="609600"/>
          </a:xfrm>
        </p:grpSpPr>
        <p:sp>
          <p:nvSpPr>
            <p:cNvPr id="4" name="Freeform 4"/>
            <p:cNvSpPr/>
            <p:nvPr/>
          </p:nvSpPr>
          <p:spPr>
            <a:xfrm>
              <a:off x="0" y="0"/>
              <a:ext cx="406400" cy="609600"/>
            </a:xfrm>
            <a:custGeom>
              <a:avLst/>
              <a:gdLst/>
              <a:ahLst/>
              <a:cxnLst/>
              <a:rect l="l" t="t" r="r" b="b"/>
              <a:pathLst>
                <a:path w="406400" h="609600">
                  <a:moveTo>
                    <a:pt x="203200" y="0"/>
                  </a:moveTo>
                  <a:lnTo>
                    <a:pt x="406400" y="0"/>
                  </a:lnTo>
                  <a:lnTo>
                    <a:pt x="203200" y="609600"/>
                  </a:lnTo>
                  <a:lnTo>
                    <a:pt x="0" y="609600"/>
                  </a:lnTo>
                  <a:lnTo>
                    <a:pt x="203200" y="0"/>
                  </a:lnTo>
                  <a:close/>
                </a:path>
              </a:pathLst>
            </a:custGeom>
            <a:solidFill>
              <a:srgbClr val="395D91"/>
            </a:solidFill>
          </p:spPr>
          <p:txBody>
            <a:bodyPr/>
            <a:lstStyle/>
            <a:p>
              <a:endParaRPr lang="it-DE"/>
            </a:p>
          </p:txBody>
        </p:sp>
        <p:sp>
          <p:nvSpPr>
            <p:cNvPr id="5" name="TextBox 5"/>
            <p:cNvSpPr txBox="1"/>
            <p:nvPr/>
          </p:nvSpPr>
          <p:spPr>
            <a:xfrm>
              <a:off x="101600" y="-47625"/>
              <a:ext cx="203200" cy="657225"/>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p:cNvGrpSpPr/>
          <p:nvPr/>
        </p:nvGrpSpPr>
        <p:grpSpPr>
          <a:xfrm>
            <a:off x="2908166" y="1136325"/>
            <a:ext cx="5816332" cy="5032385"/>
            <a:chOff x="0" y="0"/>
            <a:chExt cx="406400" cy="351624"/>
          </a:xfrm>
        </p:grpSpPr>
        <p:sp>
          <p:nvSpPr>
            <p:cNvPr id="7" name="Freeform 7"/>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p:cNvGrpSpPr/>
          <p:nvPr/>
        </p:nvGrpSpPr>
        <p:grpSpPr>
          <a:xfrm>
            <a:off x="-698468" y="2422885"/>
            <a:ext cx="19639533" cy="4114800"/>
            <a:chOff x="0" y="0"/>
            <a:chExt cx="3042678" cy="637490"/>
          </a:xfrm>
        </p:grpSpPr>
        <p:sp>
          <p:nvSpPr>
            <p:cNvPr id="10" name="Freeform 10"/>
            <p:cNvSpPr/>
            <p:nvPr/>
          </p:nvSpPr>
          <p:spPr>
            <a:xfrm>
              <a:off x="0" y="0"/>
              <a:ext cx="3042677" cy="637490"/>
            </a:xfrm>
            <a:custGeom>
              <a:avLst/>
              <a:gdLst/>
              <a:ahLst/>
              <a:cxnLst/>
              <a:rect l="l" t="t" r="r" b="b"/>
              <a:pathLst>
                <a:path w="3042677" h="637490">
                  <a:moveTo>
                    <a:pt x="0" y="0"/>
                  </a:moveTo>
                  <a:lnTo>
                    <a:pt x="3042677" y="0"/>
                  </a:lnTo>
                  <a:lnTo>
                    <a:pt x="3042677" y="637490"/>
                  </a:lnTo>
                  <a:lnTo>
                    <a:pt x="0" y="637490"/>
                  </a:lnTo>
                  <a:close/>
                </a:path>
              </a:pathLst>
            </a:custGeom>
            <a:solidFill>
              <a:srgbClr val="000000">
                <a:alpha val="0"/>
              </a:srgbClr>
            </a:solidFill>
            <a:ln w="12700">
              <a:solidFill>
                <a:srgbClr val="000000"/>
              </a:solidFill>
            </a:ln>
          </p:spPr>
          <p:txBody>
            <a:bodyPr/>
            <a:lstStyle/>
            <a:p>
              <a:endParaRPr lang="it-DE"/>
            </a:p>
          </p:txBody>
        </p:sp>
      </p:grpSp>
      <p:grpSp>
        <p:nvGrpSpPr>
          <p:cNvPr id="11" name="Group 11"/>
          <p:cNvGrpSpPr/>
          <p:nvPr/>
        </p:nvGrpSpPr>
        <p:grpSpPr>
          <a:xfrm>
            <a:off x="-178176" y="2422885"/>
            <a:ext cx="18466176" cy="4114800"/>
            <a:chOff x="0" y="0"/>
            <a:chExt cx="4863520" cy="1083733"/>
          </a:xfrm>
        </p:grpSpPr>
        <p:sp>
          <p:nvSpPr>
            <p:cNvPr id="12" name="Freeform 12"/>
            <p:cNvSpPr/>
            <p:nvPr/>
          </p:nvSpPr>
          <p:spPr>
            <a:xfrm>
              <a:off x="0" y="0"/>
              <a:ext cx="4863519" cy="1083733"/>
            </a:xfrm>
            <a:custGeom>
              <a:avLst/>
              <a:gdLst/>
              <a:ahLst/>
              <a:cxnLst/>
              <a:rect l="l" t="t" r="r" b="b"/>
              <a:pathLst>
                <a:path w="4863519" h="1083733">
                  <a:moveTo>
                    <a:pt x="0" y="0"/>
                  </a:moveTo>
                  <a:lnTo>
                    <a:pt x="4863519" y="0"/>
                  </a:lnTo>
                  <a:lnTo>
                    <a:pt x="4863519" y="1083733"/>
                  </a:lnTo>
                  <a:lnTo>
                    <a:pt x="0" y="1083733"/>
                  </a:lnTo>
                  <a:close/>
                </a:path>
              </a:pathLst>
            </a:custGeom>
            <a:solidFill>
              <a:srgbClr val="13233B"/>
            </a:solidFill>
          </p:spPr>
          <p:txBody>
            <a:bodyPr/>
            <a:lstStyle/>
            <a:p>
              <a:endParaRPr lang="it-DE"/>
            </a:p>
          </p:txBody>
        </p:sp>
        <p:sp>
          <p:nvSpPr>
            <p:cNvPr id="13" name="TextBox 13"/>
            <p:cNvSpPr txBox="1"/>
            <p:nvPr/>
          </p:nvSpPr>
          <p:spPr>
            <a:xfrm>
              <a:off x="0" y="-47625"/>
              <a:ext cx="4863520" cy="1131358"/>
            </a:xfrm>
            <a:prstGeom prst="rect">
              <a:avLst/>
            </a:prstGeom>
          </p:spPr>
          <p:txBody>
            <a:bodyPr lIns="50800" tIns="50800" rIns="50800" bIns="50800" rtlCol="0" anchor="ctr"/>
            <a:lstStyle/>
            <a:p>
              <a:pPr algn="ctr">
                <a:lnSpc>
                  <a:spcPts val="2659"/>
                </a:lnSpc>
              </a:pPr>
              <a:endParaRPr dirty="0"/>
            </a:p>
          </p:txBody>
        </p:sp>
      </p:grpSp>
      <p:grpSp>
        <p:nvGrpSpPr>
          <p:cNvPr id="14" name="Group 14"/>
          <p:cNvGrpSpPr/>
          <p:nvPr/>
        </p:nvGrpSpPr>
        <p:grpSpPr>
          <a:xfrm rot="-1404001">
            <a:off x="-770793" y="-1505958"/>
            <a:ext cx="5816332" cy="11094210"/>
            <a:chOff x="0" y="0"/>
            <a:chExt cx="406400" cy="775177"/>
          </a:xfrm>
        </p:grpSpPr>
        <p:sp>
          <p:nvSpPr>
            <p:cNvPr id="15" name="Freeform 15"/>
            <p:cNvSpPr/>
            <p:nvPr/>
          </p:nvSpPr>
          <p:spPr>
            <a:xfrm>
              <a:off x="0" y="0"/>
              <a:ext cx="406400" cy="775177"/>
            </a:xfrm>
            <a:custGeom>
              <a:avLst/>
              <a:gdLst/>
              <a:ahLst/>
              <a:cxnLst/>
              <a:rect l="l" t="t" r="r" b="b"/>
              <a:pathLst>
                <a:path w="406400" h="775177">
                  <a:moveTo>
                    <a:pt x="203200" y="0"/>
                  </a:moveTo>
                  <a:lnTo>
                    <a:pt x="0" y="0"/>
                  </a:lnTo>
                  <a:lnTo>
                    <a:pt x="203200" y="775177"/>
                  </a:lnTo>
                  <a:lnTo>
                    <a:pt x="406400" y="775177"/>
                  </a:lnTo>
                  <a:lnTo>
                    <a:pt x="203200" y="0"/>
                  </a:lnTo>
                  <a:close/>
                </a:path>
              </a:pathLst>
            </a:custGeom>
            <a:solidFill>
              <a:srgbClr val="0A162E"/>
            </a:solidFill>
          </p:spPr>
          <p:txBody>
            <a:bodyPr/>
            <a:lstStyle/>
            <a:p>
              <a:endParaRPr lang="it-DE"/>
            </a:p>
          </p:txBody>
        </p:sp>
        <p:sp>
          <p:nvSpPr>
            <p:cNvPr id="16" name="TextBox 16"/>
            <p:cNvSpPr txBox="1"/>
            <p:nvPr/>
          </p:nvSpPr>
          <p:spPr>
            <a:xfrm>
              <a:off x="101600" y="-47625"/>
              <a:ext cx="203200" cy="822802"/>
            </a:xfrm>
            <a:prstGeom prst="rect">
              <a:avLst/>
            </a:prstGeom>
          </p:spPr>
          <p:txBody>
            <a:bodyPr lIns="50800" tIns="50800" rIns="50800" bIns="50800" rtlCol="0" anchor="ctr"/>
            <a:lstStyle/>
            <a:p>
              <a:pPr algn="ctr">
                <a:lnSpc>
                  <a:spcPts val="2659"/>
                </a:lnSpc>
                <a:spcBef>
                  <a:spcPct val="0"/>
                </a:spcBef>
              </a:pPr>
              <a:endParaRPr dirty="0"/>
            </a:p>
          </p:txBody>
        </p:sp>
      </p:grpSp>
      <p:sp>
        <p:nvSpPr>
          <p:cNvPr id="17" name="TextBox 17"/>
          <p:cNvSpPr txBox="1"/>
          <p:nvPr/>
        </p:nvSpPr>
        <p:spPr>
          <a:xfrm>
            <a:off x="5462743" y="3502384"/>
            <a:ext cx="11796557" cy="1965335"/>
          </a:xfrm>
          <a:prstGeom prst="rect">
            <a:avLst/>
          </a:prstGeom>
        </p:spPr>
        <p:txBody>
          <a:bodyPr lIns="0" tIns="0" rIns="0" bIns="0" rtlCol="0" anchor="t">
            <a:spAutoFit/>
          </a:bodyPr>
          <a:lstStyle/>
          <a:p>
            <a:pPr algn="just">
              <a:lnSpc>
                <a:spcPts val="16099"/>
              </a:lnSpc>
            </a:pPr>
            <a:r>
              <a:rPr lang="en-US" sz="11499" dirty="0">
                <a:solidFill>
                  <a:srgbClr val="B5E3F5"/>
                </a:solidFill>
                <a:latin typeface="Big John PRO Bold"/>
                <a:ea typeface="Big John PRO Bold"/>
                <a:cs typeface="Big John PRO Bold"/>
                <a:sym typeface="Big John PRO Bold"/>
              </a:rPr>
              <a:t>RIVER ROOTS</a:t>
            </a:r>
          </a:p>
        </p:txBody>
      </p:sp>
      <p:sp>
        <p:nvSpPr>
          <p:cNvPr id="18" name="TextBox 18"/>
          <p:cNvSpPr txBox="1"/>
          <p:nvPr/>
        </p:nvSpPr>
        <p:spPr>
          <a:xfrm>
            <a:off x="5994508" y="7013583"/>
            <a:ext cx="10661414" cy="771526"/>
          </a:xfrm>
          <a:prstGeom prst="rect">
            <a:avLst/>
          </a:prstGeom>
        </p:spPr>
        <p:txBody>
          <a:bodyPr lIns="0" tIns="0" rIns="0" bIns="0" rtlCol="0" anchor="t">
            <a:spAutoFit/>
          </a:bodyPr>
          <a:lstStyle/>
          <a:p>
            <a:pPr algn="r">
              <a:lnSpc>
                <a:spcPts val="6299"/>
              </a:lnSpc>
            </a:pPr>
            <a:r>
              <a:rPr lang="en-US" sz="4499" i="1" dirty="0">
                <a:solidFill>
                  <a:srgbClr val="13233B"/>
                </a:solidFill>
                <a:latin typeface="Gilroy Italics"/>
                <a:ea typeface="Gilroy Italics"/>
                <a:cs typeface="Gilroy Italics"/>
                <a:sym typeface="Gilroy Italics"/>
              </a:rPr>
              <a:t>What Is the Gospel?</a:t>
            </a:r>
          </a:p>
        </p:txBody>
      </p:sp>
      <p:grpSp>
        <p:nvGrpSpPr>
          <p:cNvPr id="19" name="Group 19"/>
          <p:cNvGrpSpPr/>
          <p:nvPr/>
        </p:nvGrpSpPr>
        <p:grpSpPr>
          <a:xfrm>
            <a:off x="0" y="1136325"/>
            <a:ext cx="5816332" cy="9650123"/>
            <a:chOff x="0" y="0"/>
            <a:chExt cx="406400" cy="674275"/>
          </a:xfrm>
        </p:grpSpPr>
        <p:sp>
          <p:nvSpPr>
            <p:cNvPr id="20" name="Freeform 20"/>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21" name="TextBox 21"/>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22" name="TextBox 22"/>
          <p:cNvSpPr txBox="1"/>
          <p:nvPr/>
        </p:nvSpPr>
        <p:spPr>
          <a:xfrm>
            <a:off x="7248889" y="765485"/>
            <a:ext cx="10661414" cy="688975"/>
          </a:xfrm>
          <a:prstGeom prst="rect">
            <a:avLst/>
          </a:prstGeom>
        </p:spPr>
        <p:txBody>
          <a:bodyPr lIns="0" tIns="0" rIns="0" bIns="0" rtlCol="0" anchor="t">
            <a:spAutoFit/>
          </a:bodyPr>
          <a:lstStyle/>
          <a:p>
            <a:pPr algn="r">
              <a:lnSpc>
                <a:spcPts val="5599"/>
              </a:lnSpc>
            </a:pPr>
            <a:r>
              <a:rPr lang="en-US" sz="3999" dirty="0">
                <a:solidFill>
                  <a:srgbClr val="13233B"/>
                </a:solidFill>
                <a:latin typeface="Gilroy"/>
                <a:ea typeface="Gilroy"/>
                <a:cs typeface="Gilroy"/>
                <a:sym typeface="Gilroy"/>
              </a:rPr>
              <a:t>Sunday, 18</a:t>
            </a:r>
            <a:r>
              <a:rPr lang="en-US" sz="3999" baseline="30000" dirty="0">
                <a:solidFill>
                  <a:srgbClr val="13233B"/>
                </a:solidFill>
                <a:latin typeface="Gilroy"/>
                <a:ea typeface="Gilroy"/>
                <a:cs typeface="Gilroy"/>
                <a:sym typeface="Gilroy"/>
              </a:rPr>
              <a:t>th</a:t>
            </a:r>
            <a:r>
              <a:rPr lang="en-US" sz="3999" dirty="0">
                <a:solidFill>
                  <a:srgbClr val="13233B"/>
                </a:solidFill>
                <a:latin typeface="Gilroy"/>
                <a:ea typeface="Gilroy"/>
                <a:cs typeface="Gilroy"/>
                <a:sym typeface="Gilroy"/>
              </a:rPr>
              <a:t> October</a:t>
            </a:r>
          </a:p>
        </p:txBody>
      </p:sp>
      <p:sp>
        <p:nvSpPr>
          <p:cNvPr id="23" name="TextBox 23"/>
          <p:cNvSpPr txBox="1"/>
          <p:nvPr/>
        </p:nvSpPr>
        <p:spPr>
          <a:xfrm>
            <a:off x="7270415" y="7986191"/>
            <a:ext cx="10661414" cy="688975"/>
          </a:xfrm>
          <a:prstGeom prst="rect">
            <a:avLst/>
          </a:prstGeom>
        </p:spPr>
        <p:txBody>
          <a:bodyPr lIns="0" tIns="0" rIns="0" bIns="0" rtlCol="0" anchor="t">
            <a:spAutoFit/>
          </a:bodyPr>
          <a:lstStyle/>
          <a:p>
            <a:pPr algn="r">
              <a:lnSpc>
                <a:spcPts val="5599"/>
              </a:lnSpc>
            </a:pPr>
            <a:r>
              <a:rPr lang="en-US" sz="3999" i="1" dirty="0">
                <a:solidFill>
                  <a:srgbClr val="13233B"/>
                </a:solidFill>
                <a:latin typeface="Gilroy Italics"/>
                <a:ea typeface="Gilroy Italics"/>
                <a:cs typeface="Gilroy Italics"/>
                <a:sym typeface="Gilroy Italics"/>
              </a:rPr>
              <a:t>Our Deepest Problem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p:cNvGrpSpPr/>
          <p:nvPr/>
        </p:nvGrpSpPr>
        <p:grpSpPr>
          <a:xfrm>
            <a:off x="-3083235" y="5577006"/>
            <a:ext cx="5816332" cy="5032385"/>
            <a:chOff x="0" y="0"/>
            <a:chExt cx="406400" cy="351624"/>
          </a:xfrm>
        </p:grpSpPr>
        <p:sp>
          <p:nvSpPr>
            <p:cNvPr id="4" name="Freeform 4"/>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3083235" y="-254880"/>
            <a:ext cx="5816332" cy="9650123"/>
            <a:chOff x="0" y="0"/>
            <a:chExt cx="406400" cy="674275"/>
          </a:xfrm>
        </p:grpSpPr>
        <p:sp>
          <p:nvSpPr>
            <p:cNvPr id="7" name="Freeform 7"/>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3" name="TextBox 13"/>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What Is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703F7-5E63-532D-ED6D-8B9232939BF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004A1D7-2459-CC06-A1BA-95ACC348E05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A7C05D3D-9934-69B5-113F-290F1625C440}"/>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84243C32-0D98-2D8C-9C75-A74759C62297}"/>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7B6B391D-02FD-B700-73A8-BA48DB71573B}"/>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F4DCB4D0-9367-13A0-9FDE-51AFD188F36D}"/>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E98F7E9C-CAA6-2E52-05A8-27653DFD3E95}"/>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04FBC7EB-039F-1093-B936-5F259F6C200A}"/>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7042D375-BDA9-7867-7D09-E2C4CA515069}"/>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Genesis 3</a:t>
            </a:r>
          </a:p>
        </p:txBody>
      </p:sp>
      <p:sp>
        <p:nvSpPr>
          <p:cNvPr id="13" name="TextBox 13">
            <a:extLst>
              <a:ext uri="{FF2B5EF4-FFF2-40B4-BE49-F238E27FC236}">
                <a16:creationId xmlns:a16="http://schemas.microsoft.com/office/drawing/2014/main" id="{8879F65F-7785-7760-C42A-4772D511729A}"/>
              </a:ext>
            </a:extLst>
          </p:cNvPr>
          <p:cNvSpPr txBox="1"/>
          <p:nvPr/>
        </p:nvSpPr>
        <p:spPr>
          <a:xfrm>
            <a:off x="3649406" y="905911"/>
            <a:ext cx="122763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Beginning &amp; Spread of Sin </a:t>
            </a:r>
          </a:p>
        </p:txBody>
      </p:sp>
    </p:spTree>
    <p:extLst>
      <p:ext uri="{BB962C8B-B14F-4D97-AF65-F5344CB8AC3E}">
        <p14:creationId xmlns:p14="http://schemas.microsoft.com/office/powerpoint/2010/main" val="1898884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ACC53-E887-DD11-65CE-9FB510B91FD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58C43DA-5685-8E35-DD8E-C1EC0BAC078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EE7CBBFC-0BEF-721E-890A-4F4089746A22}"/>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171877B9-235E-FDD0-0A1C-0C243AE12735}"/>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53D18BAC-99B6-9595-56D7-AA4D50B91716}"/>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89D5C367-526D-5377-140D-35FD348B46E3}"/>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758A9FC4-0113-3500-8E33-7BDE402B067D}"/>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BD183510-A9E4-87C0-0F32-5C5074C38A7B}"/>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9925EBAC-9BE0-BA5E-F338-4F1DF60CD2DF}"/>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Genesis 3</a:t>
            </a:r>
          </a:p>
        </p:txBody>
      </p:sp>
      <p:sp>
        <p:nvSpPr>
          <p:cNvPr id="13" name="TextBox 13">
            <a:extLst>
              <a:ext uri="{FF2B5EF4-FFF2-40B4-BE49-F238E27FC236}">
                <a16:creationId xmlns:a16="http://schemas.microsoft.com/office/drawing/2014/main" id="{AA9F245C-51F2-63FE-8AA2-3A9A02857B7E}"/>
              </a:ext>
            </a:extLst>
          </p:cNvPr>
          <p:cNvSpPr txBox="1"/>
          <p:nvPr/>
        </p:nvSpPr>
        <p:spPr>
          <a:xfrm>
            <a:off x="3649406" y="905911"/>
            <a:ext cx="122763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Beginning &amp; Spread of Sin </a:t>
            </a:r>
          </a:p>
        </p:txBody>
      </p:sp>
      <p:sp>
        <p:nvSpPr>
          <p:cNvPr id="11" name="TextBox 10">
            <a:extLst>
              <a:ext uri="{FF2B5EF4-FFF2-40B4-BE49-F238E27FC236}">
                <a16:creationId xmlns:a16="http://schemas.microsoft.com/office/drawing/2014/main" id="{19BD6E96-E97B-65BE-21E7-3FE7A3106DA7}"/>
              </a:ext>
            </a:extLst>
          </p:cNvPr>
          <p:cNvSpPr txBox="1"/>
          <p:nvPr/>
        </p:nvSpPr>
        <p:spPr>
          <a:xfrm>
            <a:off x="3649406" y="4570181"/>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Romans 5:12–21</a:t>
            </a:r>
          </a:p>
        </p:txBody>
      </p:sp>
    </p:spTree>
    <p:extLst>
      <p:ext uri="{BB962C8B-B14F-4D97-AF65-F5344CB8AC3E}">
        <p14:creationId xmlns:p14="http://schemas.microsoft.com/office/powerpoint/2010/main" val="630602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27BC2-3201-B41D-5D4E-A1E1FF93A3E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C99DF81-5C20-74CA-71FB-6D4F037D35E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E1D501BE-7AAB-0E8B-2A25-646FDD5E9DB2}"/>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027FF2B6-A2F8-C418-2B03-43663C473F47}"/>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992BF5B9-C754-4473-5276-F25870CE78D6}"/>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A725EE08-BFD4-87B8-F21D-129B386DB8B1}"/>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0B009013-86C9-7243-24E0-26E35D756AFA}"/>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5B5CDEF8-610A-F44D-C608-8E669F822588}"/>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46EA0CEF-AB36-658C-2E6B-BD3736231507}"/>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Genesis 3</a:t>
            </a:r>
          </a:p>
        </p:txBody>
      </p:sp>
      <p:sp>
        <p:nvSpPr>
          <p:cNvPr id="13" name="TextBox 13">
            <a:extLst>
              <a:ext uri="{FF2B5EF4-FFF2-40B4-BE49-F238E27FC236}">
                <a16:creationId xmlns:a16="http://schemas.microsoft.com/office/drawing/2014/main" id="{C802DD29-A2BB-FB4B-BE31-DB5CAEB35D02}"/>
              </a:ext>
            </a:extLst>
          </p:cNvPr>
          <p:cNvSpPr txBox="1"/>
          <p:nvPr/>
        </p:nvSpPr>
        <p:spPr>
          <a:xfrm>
            <a:off x="3649406" y="905911"/>
            <a:ext cx="122763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Beginning &amp; Spread of Sin </a:t>
            </a:r>
          </a:p>
        </p:txBody>
      </p:sp>
      <p:sp>
        <p:nvSpPr>
          <p:cNvPr id="11" name="TextBox 10">
            <a:extLst>
              <a:ext uri="{FF2B5EF4-FFF2-40B4-BE49-F238E27FC236}">
                <a16:creationId xmlns:a16="http://schemas.microsoft.com/office/drawing/2014/main" id="{983EB3BE-57BF-652E-1213-69900A26E84E}"/>
              </a:ext>
            </a:extLst>
          </p:cNvPr>
          <p:cNvSpPr txBox="1"/>
          <p:nvPr/>
        </p:nvSpPr>
        <p:spPr>
          <a:xfrm>
            <a:off x="3649406" y="4570181"/>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Romans 5:12–21</a:t>
            </a:r>
          </a:p>
        </p:txBody>
      </p:sp>
      <p:sp>
        <p:nvSpPr>
          <p:cNvPr id="12" name="TextBox 9">
            <a:extLst>
              <a:ext uri="{FF2B5EF4-FFF2-40B4-BE49-F238E27FC236}">
                <a16:creationId xmlns:a16="http://schemas.microsoft.com/office/drawing/2014/main" id="{3C454DB5-D6C0-3048-B3AA-87E69B7A29B8}"/>
              </a:ext>
            </a:extLst>
          </p:cNvPr>
          <p:cNvSpPr txBox="1"/>
          <p:nvPr/>
        </p:nvSpPr>
        <p:spPr>
          <a:xfrm>
            <a:off x="3810000" y="5470610"/>
            <a:ext cx="14028993" cy="665952"/>
          </a:xfrm>
          <a:prstGeom prst="rect">
            <a:avLst/>
          </a:prstGeom>
        </p:spPr>
        <p:txBody>
          <a:bodyPr wrap="square" lIns="0" tIns="0" rIns="0" bIns="0" rtlCol="0" anchor="t">
            <a:spAutoFit/>
          </a:bodyPr>
          <a:lstStyle/>
          <a:p>
            <a:pPr marL="571500" indent="-571500" algn="just">
              <a:lnSpc>
                <a:spcPts val="5599"/>
              </a:lnSpc>
              <a:buFontTx/>
              <a:buChar char="-"/>
            </a:pPr>
            <a:r>
              <a:rPr lang="en-US" sz="3999" dirty="0">
                <a:solidFill>
                  <a:srgbClr val="0A162E"/>
                </a:solidFill>
                <a:latin typeface="Gilroy"/>
                <a:ea typeface="Gilroy"/>
                <a:cs typeface="Gilroy"/>
                <a:sym typeface="Gilroy"/>
              </a:rPr>
              <a:t>We sin because we are born sinners.</a:t>
            </a:r>
          </a:p>
        </p:txBody>
      </p:sp>
    </p:spTree>
    <p:extLst>
      <p:ext uri="{BB962C8B-B14F-4D97-AF65-F5344CB8AC3E}">
        <p14:creationId xmlns:p14="http://schemas.microsoft.com/office/powerpoint/2010/main" val="3526339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E4580-9754-79B2-519A-3A488A825D2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8BE3EC7-B28C-97FA-5B5B-21CE7AF7F00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377B7D7D-65AF-E4CF-E448-BEB802031895}"/>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A6DC1660-26C7-E87C-10D7-8FD07F907F15}"/>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45A1D623-C226-0F58-31AB-8F84E3C7EBCC}"/>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882A0BE0-E70A-8FE6-1B58-A2CEB40C3D78}"/>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0FF54B48-1056-3AE7-7D21-DE16811E1969}"/>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F8A2B935-3F1C-A359-7AEE-AD11EB3C8794}"/>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AB987449-8471-1B39-854B-B0F5E17A2C79}"/>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CFBF1C5D-8C64-076C-A01B-B182375DB718}"/>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61E172CD-A152-D92B-1065-8736FAFA7AEC}"/>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FB86891D-C9EC-4F13-2D99-F5292CDAD304}"/>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Romans 3:9–12, 23</a:t>
            </a:r>
          </a:p>
        </p:txBody>
      </p:sp>
      <p:sp>
        <p:nvSpPr>
          <p:cNvPr id="13" name="TextBox 13">
            <a:extLst>
              <a:ext uri="{FF2B5EF4-FFF2-40B4-BE49-F238E27FC236}">
                <a16:creationId xmlns:a16="http://schemas.microsoft.com/office/drawing/2014/main" id="{9C43A6FF-3302-79A2-4C54-03AA14626DE3}"/>
              </a:ext>
            </a:extLst>
          </p:cNvPr>
          <p:cNvSpPr txBox="1"/>
          <p:nvPr/>
        </p:nvSpPr>
        <p:spPr>
          <a:xfrm>
            <a:off x="6980803" y="2662632"/>
            <a:ext cx="10962604" cy="4930902"/>
          </a:xfrm>
          <a:prstGeom prst="rect">
            <a:avLst/>
          </a:prstGeom>
        </p:spPr>
        <p:txBody>
          <a:bodyPr wrap="square" lIns="0" tIns="0" rIns="0" bIns="0" rtlCol="0" anchor="t">
            <a:spAutoFit/>
          </a:bodyPr>
          <a:lstStyle/>
          <a:p>
            <a:pPr>
              <a:lnSpc>
                <a:spcPts val="5600"/>
              </a:lnSpc>
            </a:pPr>
            <a:r>
              <a:rPr lang="en-US" sz="4000" baseline="30000" dirty="0">
                <a:solidFill>
                  <a:srgbClr val="F7FBFF"/>
                </a:solidFill>
                <a:latin typeface="Gilroy"/>
                <a:ea typeface="Gilroy"/>
                <a:cs typeface="Gilroy"/>
                <a:sym typeface="Gilroy"/>
              </a:rPr>
              <a:t>What then? Are we Jews any better off? No, not at all. For we have already charged that all, both Jews and Greeks, are under sin, as it is written: “None is righteous, no, not one; no one understands; no one seeks for God. All have turned aside; together they have become worthless; no one does good, not even one.”</a:t>
            </a:r>
          </a:p>
          <a:p>
            <a:pPr>
              <a:lnSpc>
                <a:spcPts val="5600"/>
              </a:lnSpc>
            </a:pPr>
            <a:endParaRPr lang="en-US" sz="4000" baseline="30000" dirty="0">
              <a:solidFill>
                <a:srgbClr val="F7FBFF"/>
              </a:solidFill>
              <a:latin typeface="Gilroy"/>
              <a:ea typeface="Gilroy"/>
              <a:cs typeface="Gilroy"/>
              <a:sym typeface="Gilroy"/>
            </a:endParaRPr>
          </a:p>
          <a:p>
            <a:pPr>
              <a:lnSpc>
                <a:spcPts val="5600"/>
              </a:lnSpc>
            </a:pPr>
            <a:r>
              <a:rPr lang="en-US" sz="4000" baseline="30000" dirty="0">
                <a:solidFill>
                  <a:srgbClr val="F7FBFF"/>
                </a:solidFill>
                <a:latin typeface="Gilroy"/>
                <a:ea typeface="Gilroy"/>
                <a:cs typeface="Gilroy"/>
                <a:sym typeface="Gilroy"/>
              </a:rPr>
              <a:t>… for all have sinned and fall short of the glory of God</a:t>
            </a:r>
          </a:p>
        </p:txBody>
      </p:sp>
      <p:grpSp>
        <p:nvGrpSpPr>
          <p:cNvPr id="14" name="Group 14">
            <a:extLst>
              <a:ext uri="{FF2B5EF4-FFF2-40B4-BE49-F238E27FC236}">
                <a16:creationId xmlns:a16="http://schemas.microsoft.com/office/drawing/2014/main" id="{D69FCEE7-7A45-0B4A-F4F7-7CC450D55D45}"/>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29E43196-E99C-DF0F-D07C-D458AD910482}"/>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314EE67F-80F5-DD28-C70A-BC25A446E3D1}"/>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B176324F-A1A0-6193-A74F-D42BFD25A61A}"/>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0054FE37-3848-6117-4273-2E5D0176F52C}"/>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75D869DE-37E6-A73F-E414-6DD0CC6DB924}"/>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2694977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9F1F-64EB-BDD2-E65D-D472EB8AC80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73D14F6-7D5B-F196-ADBD-6550F51484E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0421AB46-00C2-44C9-EDE9-3DEAFC19AA42}"/>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D0FE2656-C895-2ED7-A0D4-4097CE2EDF02}"/>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95038804-204E-760E-2AC2-2878F7E46036}"/>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D410FC98-94D5-0732-8584-AFA078B9CF23}"/>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CCD86803-EE1B-8AA3-3F23-59A953C71D70}"/>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AF3F5AE2-362C-8CEF-BE19-7D64F66B1272}"/>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E583D916-C8F9-B189-9185-287871DE17DA}"/>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E279DB61-536D-6D49-451A-04A4980CECFA}"/>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8E8687F8-F70F-CDA5-A07D-C1F0EFDEE8B5}"/>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C677A395-9D5D-A0A6-A88C-6D88906053F3}"/>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1 John 1:8, 10</a:t>
            </a:r>
          </a:p>
        </p:txBody>
      </p:sp>
      <p:sp>
        <p:nvSpPr>
          <p:cNvPr id="13" name="TextBox 13">
            <a:extLst>
              <a:ext uri="{FF2B5EF4-FFF2-40B4-BE49-F238E27FC236}">
                <a16:creationId xmlns:a16="http://schemas.microsoft.com/office/drawing/2014/main" id="{FD0577B0-EE3C-2753-784E-87715600141E}"/>
              </a:ext>
            </a:extLst>
          </p:cNvPr>
          <p:cNvSpPr txBox="1"/>
          <p:nvPr/>
        </p:nvSpPr>
        <p:spPr>
          <a:xfrm>
            <a:off x="6980803" y="2662632"/>
            <a:ext cx="10962604" cy="3554435"/>
          </a:xfrm>
          <a:prstGeom prst="rect">
            <a:avLst/>
          </a:prstGeom>
        </p:spPr>
        <p:txBody>
          <a:bodyPr wrap="square" lIns="0" tIns="0" rIns="0" bIns="0" rtlCol="0" anchor="t">
            <a:spAutoFit/>
          </a:bodyPr>
          <a:lstStyle/>
          <a:p>
            <a:pPr>
              <a:lnSpc>
                <a:spcPts val="5600"/>
              </a:lnSpc>
            </a:pPr>
            <a:r>
              <a:rPr lang="en-US" sz="4500" baseline="30000" dirty="0">
                <a:solidFill>
                  <a:srgbClr val="F7FBFF"/>
                </a:solidFill>
                <a:latin typeface="Gilroy"/>
                <a:ea typeface="Gilroy"/>
                <a:cs typeface="Gilroy"/>
                <a:sym typeface="Gilroy"/>
              </a:rPr>
              <a:t> If we say we have no sin, we deceive ourselves, and the truth is not in us.</a:t>
            </a:r>
          </a:p>
          <a:p>
            <a:pPr>
              <a:lnSpc>
                <a:spcPts val="5600"/>
              </a:lnSpc>
            </a:pPr>
            <a:endParaRPr lang="en-US" sz="4500" baseline="30000" dirty="0">
              <a:solidFill>
                <a:srgbClr val="F7FBFF"/>
              </a:solidFill>
              <a:latin typeface="Gilroy"/>
              <a:ea typeface="Gilroy"/>
              <a:cs typeface="Gilroy"/>
              <a:sym typeface="Gilroy"/>
            </a:endParaRPr>
          </a:p>
          <a:p>
            <a:pPr>
              <a:lnSpc>
                <a:spcPts val="5600"/>
              </a:lnSpc>
            </a:pPr>
            <a:r>
              <a:rPr lang="en-US" sz="4500" baseline="30000" dirty="0">
                <a:solidFill>
                  <a:srgbClr val="F7FBFF"/>
                </a:solidFill>
                <a:latin typeface="Gilroy"/>
                <a:ea typeface="Gilroy"/>
                <a:cs typeface="Gilroy"/>
                <a:sym typeface="Gilroy"/>
              </a:rPr>
              <a:t>If we say we have not sinned, we make him a liar, and his word is not in us.</a:t>
            </a:r>
            <a:endParaRPr lang="en-US" sz="45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8BD262B3-B9D5-2845-E54E-BC705D347D43}"/>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E587C29A-0145-1CB1-9114-F05246284215}"/>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0A39DF1C-3442-6216-A539-D06E23BFA536}"/>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CE37575C-385D-E0C5-A1AF-C4FB27798965}"/>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BC063BD7-66E9-D4B9-DB6A-3CCDC8F9C776}"/>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4F5130A7-B7F9-CDE6-CE6C-0C48F8C64B1B}"/>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621905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655B1-FD48-719B-F1D1-34BDEC7B6BF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FC77EFD-3B3F-7FC7-D816-BCE7FC9B842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2D3727DC-A162-5ACF-E2A9-7FDAA866D0F3}"/>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D5D96CFF-1678-4124-7AFD-5DD5886D918B}"/>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7EAAFEFD-3A32-61CE-D0CD-E1C80D87475F}"/>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421EFBF1-27A4-6A9C-D515-15D95D7F0F99}"/>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39C2C7EA-9F7B-0EF5-7751-A6A9B791D11B}"/>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1AEE3A45-3D02-4FBB-FA0B-687B094966B9}"/>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3" name="TextBox 13">
            <a:extLst>
              <a:ext uri="{FF2B5EF4-FFF2-40B4-BE49-F238E27FC236}">
                <a16:creationId xmlns:a16="http://schemas.microsoft.com/office/drawing/2014/main" id="{468C1425-9811-1C1C-7184-F03A3F90FEB3}"/>
              </a:ext>
            </a:extLst>
          </p:cNvPr>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The Effects of Sin</a:t>
            </a:r>
          </a:p>
        </p:txBody>
      </p:sp>
    </p:spTree>
    <p:extLst>
      <p:ext uri="{BB962C8B-B14F-4D97-AF65-F5344CB8AC3E}">
        <p14:creationId xmlns:p14="http://schemas.microsoft.com/office/powerpoint/2010/main" val="4231659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17C28-A5A2-98D2-CCA5-67CA7983E4A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732205-A91F-3A4B-1E55-394F14B028E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3FC05E98-3081-E856-95DF-B945139D04D9}"/>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C01D9F47-74CD-7B71-B427-49808ED7DB9B}"/>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A78CF2DD-BA15-3371-96C8-629CCF9D636C}"/>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FAECBDE7-5005-ED22-8B30-78302ECE21BD}"/>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FE65E5F2-0E5F-F9F9-B1B7-D15D4DC93705}"/>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B95F9CF1-5FF2-2258-8E12-641CF3CBD194}"/>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8BBC7DEE-2635-9159-7751-48007EF46381}"/>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05FD3F76-2F20-8792-4842-3636B65D8D06}"/>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519D95D3-999E-A2B9-1354-9E3F8F332D9A}"/>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249DB92A-6898-D318-9748-A197553BF57B}"/>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Psalm 51:4</a:t>
            </a:r>
          </a:p>
        </p:txBody>
      </p:sp>
      <p:sp>
        <p:nvSpPr>
          <p:cNvPr id="13" name="TextBox 13">
            <a:extLst>
              <a:ext uri="{FF2B5EF4-FFF2-40B4-BE49-F238E27FC236}">
                <a16:creationId xmlns:a16="http://schemas.microsoft.com/office/drawing/2014/main" id="{BDC401FA-34B6-B6C9-8307-6EA0EC7A73EE}"/>
              </a:ext>
            </a:extLst>
          </p:cNvPr>
          <p:cNvSpPr txBox="1"/>
          <p:nvPr/>
        </p:nvSpPr>
        <p:spPr>
          <a:xfrm>
            <a:off x="6980803" y="2662632"/>
            <a:ext cx="10962604" cy="2818207"/>
          </a:xfrm>
          <a:prstGeom prst="rect">
            <a:avLst/>
          </a:prstGeom>
        </p:spPr>
        <p:txBody>
          <a:bodyPr wrap="square" lIns="0" tIns="0" rIns="0" bIns="0" rtlCol="0" anchor="t">
            <a:spAutoFit/>
          </a:bodyPr>
          <a:lstStyle/>
          <a:p>
            <a:pPr>
              <a:lnSpc>
                <a:spcPts val="5600"/>
              </a:lnSpc>
            </a:pPr>
            <a:r>
              <a:rPr lang="en-US" sz="4000" dirty="0">
                <a:solidFill>
                  <a:srgbClr val="F7FBFF"/>
                </a:solidFill>
                <a:latin typeface="Gilroy"/>
                <a:ea typeface="Gilroy"/>
                <a:cs typeface="Gilroy"/>
                <a:sym typeface="Gilroy"/>
              </a:rPr>
              <a:t>Against you, you only, have I sinned</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and done what is evil in your sight,</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so that you may be justified in your words</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and blameless in your judgment.</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20A524AF-DBE4-E569-9E79-39DBF8ACF3F3}"/>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4F3C62A3-E69A-310C-10DE-A2CE1806157D}"/>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A88CCBC0-F8EF-247F-AFB6-8CDCE76F4B12}"/>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54006406-4E5D-7DFE-CCA3-2001CFAD091E}"/>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429FFA6C-23B9-A324-15AE-E6F4D72219D1}"/>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B5331BC1-D2CA-93A6-A01A-B8B94239722F}"/>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3185873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CC039-6924-E0F6-280A-FE535FBEEC0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5518ADB-FDB1-194B-E8F5-AFCAA6F7E0F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6383F0A7-246E-F050-E9DF-0DF2BE2F8B3C}"/>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902222B0-8895-D5B4-C4FF-B38B205A84E6}"/>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FB4AE8B9-312E-C574-E026-5FE0D1F6808E}"/>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6AB5D97A-D00E-B065-29CD-3C3C7A45D996}"/>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F2F243DE-88C8-DA80-E381-0AD85564810A}"/>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A7B5C72F-0E62-6FC6-0D00-DE47A835CB5E}"/>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19B313F6-8C26-4D65-A86C-03BC8DCEAFAB}"/>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Separation</a:t>
            </a:r>
          </a:p>
        </p:txBody>
      </p:sp>
      <p:sp>
        <p:nvSpPr>
          <p:cNvPr id="13" name="TextBox 13">
            <a:extLst>
              <a:ext uri="{FF2B5EF4-FFF2-40B4-BE49-F238E27FC236}">
                <a16:creationId xmlns:a16="http://schemas.microsoft.com/office/drawing/2014/main" id="{F51BCA04-E001-3BCA-6512-8E693700F698}"/>
              </a:ext>
            </a:extLst>
          </p:cNvPr>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The Effects of Sin</a:t>
            </a:r>
          </a:p>
        </p:txBody>
      </p:sp>
    </p:spTree>
    <p:extLst>
      <p:ext uri="{BB962C8B-B14F-4D97-AF65-F5344CB8AC3E}">
        <p14:creationId xmlns:p14="http://schemas.microsoft.com/office/powerpoint/2010/main" val="2571806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AF333-DE79-5C9B-A9E9-E55A7BA4CA7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D009C80-0C07-5D33-07BA-620F532A0B3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CB4C1BFE-669A-C10D-1AAA-CB9A75168946}"/>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228EDA7B-72D7-417F-BC56-5A86B747ABCA}"/>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F9DFB25E-1BAD-08BC-5796-65140F3C1D69}"/>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47C8AFBC-E1DF-D644-F44B-67111F3DA76F}"/>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FDBE8582-81DC-A273-E83E-36EE6BA1A43F}"/>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7B0ED8BB-0499-C61E-FFD4-31F9410C0154}"/>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20EE279D-9CA1-147F-7040-5215993A8811}"/>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7E7CB7ED-B111-088A-1138-21DD859AD007}"/>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22FACB18-F378-2F4F-5485-99B645D89D29}"/>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17634811-1F0B-0BC2-D934-9893650DC082}"/>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Isaiah 59:2</a:t>
            </a:r>
          </a:p>
        </p:txBody>
      </p:sp>
      <p:sp>
        <p:nvSpPr>
          <p:cNvPr id="13" name="TextBox 13">
            <a:extLst>
              <a:ext uri="{FF2B5EF4-FFF2-40B4-BE49-F238E27FC236}">
                <a16:creationId xmlns:a16="http://schemas.microsoft.com/office/drawing/2014/main" id="{ECF385B9-C048-B583-0C6D-3D9E09820210}"/>
              </a:ext>
            </a:extLst>
          </p:cNvPr>
          <p:cNvSpPr txBox="1"/>
          <p:nvPr/>
        </p:nvSpPr>
        <p:spPr>
          <a:xfrm>
            <a:off x="6980803" y="2662632"/>
            <a:ext cx="10962604" cy="2818207"/>
          </a:xfrm>
          <a:prstGeom prst="rect">
            <a:avLst/>
          </a:prstGeom>
        </p:spPr>
        <p:txBody>
          <a:bodyPr wrap="square" lIns="0" tIns="0" rIns="0" bIns="0" rtlCol="0" anchor="t">
            <a:spAutoFit/>
          </a:bodyPr>
          <a:lstStyle/>
          <a:p>
            <a:pPr>
              <a:lnSpc>
                <a:spcPts val="5600"/>
              </a:lnSpc>
            </a:pPr>
            <a:r>
              <a:rPr lang="en-US" sz="4000" dirty="0">
                <a:solidFill>
                  <a:srgbClr val="F7FBFF"/>
                </a:solidFill>
                <a:latin typeface="Gilroy"/>
                <a:ea typeface="Gilroy"/>
                <a:cs typeface="Gilroy"/>
                <a:sym typeface="Gilroy"/>
              </a:rPr>
              <a:t>But your iniquities have made a separation</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between you and your God,</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and your sins have hidden his face from you</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so that he does not hear.</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95FA80AA-2DFB-79A7-24BE-BCFDCB0A66C5}"/>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D2613C7B-9D98-BEB1-344E-8ACF6700CA77}"/>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B47BA3F1-9FF9-68D3-C819-EFA6BB302A8D}"/>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CB2DF36C-09CA-DA00-B087-DE46DA19F207}"/>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1119823E-91B7-A500-60E7-B1D583A11E8A}"/>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C0FE4C32-DE2F-935C-F9A5-C29FD5340E6A}"/>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274250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5AC11-EE86-7EAB-1896-2D2049E5E5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BA5B1E4-6314-C5F0-C6FB-0B24238CAE6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6D8D0F24-FF83-AC40-7232-9B9722656732}"/>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15873363-E82D-6667-D864-45F5987373DF}"/>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81375325-0D62-8CD7-B7AD-98CED5F0F079}"/>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9E71A452-2813-26B1-DED9-3BC020481493}"/>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392C3E5C-F39D-E3F1-64F3-10B3C6A4B86D}"/>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EB0BE708-CEEE-B833-8DAF-2468B79DD3BA}"/>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822F158F-03E4-E8AE-BEA1-0823E07F513F}"/>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73C9B3E9-246B-5A61-FE6C-EF30EF4BD0E1}"/>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105A25F1-7B9B-E29D-DB4D-447D1B173251}"/>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574479F7-27A9-561A-67A4-E8C973F0A0A0}"/>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John 3:18, 36</a:t>
            </a:r>
          </a:p>
        </p:txBody>
      </p:sp>
      <p:sp>
        <p:nvSpPr>
          <p:cNvPr id="13" name="TextBox 13">
            <a:extLst>
              <a:ext uri="{FF2B5EF4-FFF2-40B4-BE49-F238E27FC236}">
                <a16:creationId xmlns:a16="http://schemas.microsoft.com/office/drawing/2014/main" id="{3E719E29-A98B-C956-E936-BF249BB87992}"/>
              </a:ext>
            </a:extLst>
          </p:cNvPr>
          <p:cNvSpPr txBox="1"/>
          <p:nvPr/>
        </p:nvSpPr>
        <p:spPr>
          <a:xfrm>
            <a:off x="7101218" y="2450682"/>
            <a:ext cx="10962604" cy="6411114"/>
          </a:xfrm>
          <a:prstGeom prst="rect">
            <a:avLst/>
          </a:prstGeom>
        </p:spPr>
        <p:txBody>
          <a:bodyPr wrap="square" lIns="0" tIns="0" rIns="0" bIns="0" rtlCol="0" anchor="t">
            <a:spAutoFit/>
          </a:bodyPr>
          <a:lstStyle/>
          <a:p>
            <a:pPr>
              <a:lnSpc>
                <a:spcPts val="5600"/>
              </a:lnSpc>
            </a:pPr>
            <a:r>
              <a:rPr lang="en-US" sz="4000" dirty="0">
                <a:solidFill>
                  <a:srgbClr val="F7FBFF"/>
                </a:solidFill>
                <a:latin typeface="Gilroy"/>
                <a:ea typeface="Gilroy"/>
                <a:cs typeface="Gilroy"/>
                <a:sym typeface="Gilroy"/>
              </a:rPr>
              <a:t>Whoever believes in him is not condemned, but whoever does not believe </a:t>
            </a:r>
            <a:r>
              <a:rPr lang="en-US" sz="4000" u="sng" dirty="0">
                <a:solidFill>
                  <a:srgbClr val="F7FBFF"/>
                </a:solidFill>
                <a:latin typeface="Gilroy"/>
                <a:ea typeface="Gilroy"/>
                <a:cs typeface="Gilroy"/>
                <a:sym typeface="Gilroy"/>
              </a:rPr>
              <a:t>is condemned already,</a:t>
            </a:r>
            <a:r>
              <a:rPr lang="en-US" sz="4000" dirty="0">
                <a:solidFill>
                  <a:srgbClr val="F7FBFF"/>
                </a:solidFill>
                <a:latin typeface="Gilroy"/>
                <a:ea typeface="Gilroy"/>
                <a:cs typeface="Gilroy"/>
                <a:sym typeface="Gilroy"/>
              </a:rPr>
              <a:t> because he has not believed in the name of the only Son of God</a:t>
            </a:r>
          </a:p>
          <a:p>
            <a:pPr>
              <a:lnSpc>
                <a:spcPts val="5600"/>
              </a:lnSpc>
            </a:pPr>
            <a:endParaRPr lang="en-US" sz="4000" dirty="0">
              <a:solidFill>
                <a:srgbClr val="F7FBFF"/>
              </a:solidFill>
              <a:latin typeface="Gilroy"/>
              <a:ea typeface="Gilroy"/>
              <a:cs typeface="Gilroy"/>
              <a:sym typeface="Gilroy"/>
            </a:endParaRPr>
          </a:p>
          <a:p>
            <a:pPr>
              <a:lnSpc>
                <a:spcPts val="5600"/>
              </a:lnSpc>
            </a:pPr>
            <a:r>
              <a:rPr lang="en-US" sz="4000" dirty="0">
                <a:solidFill>
                  <a:srgbClr val="F7FBFF"/>
                </a:solidFill>
                <a:latin typeface="Gilroy"/>
                <a:ea typeface="Gilroy"/>
                <a:cs typeface="Gilroy"/>
                <a:sym typeface="Gilroy"/>
              </a:rPr>
              <a:t>Whoever believes in the Son has eternal life; whoever does not obey the Son shall not see life, </a:t>
            </a:r>
            <a:r>
              <a:rPr lang="en-US" sz="4000" u="sng" dirty="0">
                <a:solidFill>
                  <a:srgbClr val="F7FBFF"/>
                </a:solidFill>
                <a:latin typeface="Gilroy"/>
                <a:ea typeface="Gilroy"/>
                <a:cs typeface="Gilroy"/>
                <a:sym typeface="Gilroy"/>
              </a:rPr>
              <a:t>but the wrath of God remains on him.</a:t>
            </a:r>
          </a:p>
        </p:txBody>
      </p:sp>
      <p:grpSp>
        <p:nvGrpSpPr>
          <p:cNvPr id="14" name="Group 14">
            <a:extLst>
              <a:ext uri="{FF2B5EF4-FFF2-40B4-BE49-F238E27FC236}">
                <a16:creationId xmlns:a16="http://schemas.microsoft.com/office/drawing/2014/main" id="{E1B9B27D-14B5-411E-0686-E4945CF86EA3}"/>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309DF088-FB0D-843E-9D35-34A0B8483327}"/>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FAD2F932-0FAE-A201-3A41-5E00016C7F21}"/>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AFB9745A-D528-53F1-28E8-795E6D817D44}"/>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ADCA0876-E962-448F-5A80-D3AC5FFC7CF7}"/>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59F3ABAC-D4D8-A677-B929-81ECC10F9501}"/>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626869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669AA-10E2-91A7-E12A-0C50DD3285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9CF0365-BFFB-F370-2EF9-9BC028723F1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A7C79C6D-61C0-A3F3-E635-B0B90295C03E}"/>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71C76765-89EA-3575-590C-EF175249D5C0}"/>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26E7C274-C8D0-3156-1BAA-D54A75EE25BD}"/>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4D773F34-5E7E-46AE-3DB6-893BF1D4C371}"/>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88FC6F83-E437-AF74-37E8-9CDCCA372825}"/>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44274432-E3F7-5604-A474-6B86122C133A}"/>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A587D6AE-7D1B-0F72-391E-C936F0CC7553}"/>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Separation</a:t>
            </a:r>
          </a:p>
        </p:txBody>
      </p:sp>
      <p:sp>
        <p:nvSpPr>
          <p:cNvPr id="13" name="TextBox 13">
            <a:extLst>
              <a:ext uri="{FF2B5EF4-FFF2-40B4-BE49-F238E27FC236}">
                <a16:creationId xmlns:a16="http://schemas.microsoft.com/office/drawing/2014/main" id="{5C9CB9C0-5F95-7C9A-63C3-D37E08CDD9CD}"/>
              </a:ext>
            </a:extLst>
          </p:cNvPr>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The Effects of Sin</a:t>
            </a:r>
          </a:p>
        </p:txBody>
      </p:sp>
      <p:sp>
        <p:nvSpPr>
          <p:cNvPr id="11" name="TextBox 10">
            <a:extLst>
              <a:ext uri="{FF2B5EF4-FFF2-40B4-BE49-F238E27FC236}">
                <a16:creationId xmlns:a16="http://schemas.microsoft.com/office/drawing/2014/main" id="{8A6E6028-ACA4-6DEB-69B4-4671DA281EE3}"/>
              </a:ext>
            </a:extLst>
          </p:cNvPr>
          <p:cNvSpPr txBox="1"/>
          <p:nvPr/>
        </p:nvSpPr>
        <p:spPr>
          <a:xfrm>
            <a:off x="3649406" y="4895405"/>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Death</a:t>
            </a:r>
          </a:p>
        </p:txBody>
      </p:sp>
    </p:spTree>
    <p:extLst>
      <p:ext uri="{BB962C8B-B14F-4D97-AF65-F5344CB8AC3E}">
        <p14:creationId xmlns:p14="http://schemas.microsoft.com/office/powerpoint/2010/main" val="4274407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42373-DC79-A230-8F3A-F3B5E0B7AD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9C033B7-5ABB-887C-6082-2E751D6055F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219184A7-E0C2-ECD9-B79F-A24C940E63FF}"/>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35948847-870C-186B-AE5F-2F0ED93D2FF6}"/>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756AEAC7-CA82-605B-A264-80D7DF98C0A9}"/>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164E6024-ECA0-68E9-74F7-87EA09D8C99A}"/>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6B2A5CFB-867B-B99A-0B94-56DA449343BF}"/>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CC390332-F7C9-FBB9-38E7-E7DB0059B748}"/>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316244F8-75DE-382F-275F-5B0C76F6D9B2}"/>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2F804554-FB68-27B3-34CB-33626F1AF880}"/>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19248E2A-F4DD-4FA8-FF57-7B3C0DAE80C7}"/>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CA9985BB-CBB3-A48A-213E-0BC397ACB3CD}"/>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Romans 6:23</a:t>
            </a:r>
          </a:p>
        </p:txBody>
      </p:sp>
      <p:sp>
        <p:nvSpPr>
          <p:cNvPr id="13" name="TextBox 13">
            <a:extLst>
              <a:ext uri="{FF2B5EF4-FFF2-40B4-BE49-F238E27FC236}">
                <a16:creationId xmlns:a16="http://schemas.microsoft.com/office/drawing/2014/main" id="{6DB3792D-C84F-21E8-058B-E8020F059E8D}"/>
              </a:ext>
            </a:extLst>
          </p:cNvPr>
          <p:cNvSpPr txBox="1"/>
          <p:nvPr/>
        </p:nvSpPr>
        <p:spPr>
          <a:xfrm>
            <a:off x="6980803" y="2662632"/>
            <a:ext cx="10962604" cy="2102242"/>
          </a:xfrm>
          <a:prstGeom prst="rect">
            <a:avLst/>
          </a:prstGeom>
        </p:spPr>
        <p:txBody>
          <a:bodyPr wrap="square" lIns="0" tIns="0" rIns="0" bIns="0" rtlCol="0" anchor="t">
            <a:spAutoFit/>
          </a:bodyPr>
          <a:lstStyle/>
          <a:p>
            <a:pPr>
              <a:lnSpc>
                <a:spcPts val="5600"/>
              </a:lnSpc>
            </a:pPr>
            <a:r>
              <a:rPr lang="en-US" sz="4000" dirty="0">
                <a:solidFill>
                  <a:srgbClr val="F7FBFF"/>
                </a:solidFill>
                <a:latin typeface="Gilroy"/>
                <a:ea typeface="Gilroy"/>
                <a:cs typeface="Gilroy"/>
                <a:sym typeface="Gilroy"/>
              </a:rPr>
              <a:t>For the wages of sin is death, </a:t>
            </a:r>
          </a:p>
          <a:p>
            <a:pPr>
              <a:lnSpc>
                <a:spcPts val="5600"/>
              </a:lnSpc>
            </a:pPr>
            <a:r>
              <a:rPr lang="en-US" sz="4000" dirty="0">
                <a:solidFill>
                  <a:srgbClr val="F7FBFF"/>
                </a:solidFill>
                <a:latin typeface="Gilroy"/>
                <a:ea typeface="Gilroy"/>
                <a:cs typeface="Gilroy"/>
                <a:sym typeface="Gilroy"/>
              </a:rPr>
              <a:t>but the free gift of God is eternal life </a:t>
            </a:r>
          </a:p>
          <a:p>
            <a:pPr>
              <a:lnSpc>
                <a:spcPts val="5600"/>
              </a:lnSpc>
            </a:pPr>
            <a:r>
              <a:rPr lang="en-US" sz="4000" dirty="0">
                <a:solidFill>
                  <a:srgbClr val="F7FBFF"/>
                </a:solidFill>
                <a:latin typeface="Gilroy"/>
                <a:ea typeface="Gilroy"/>
                <a:cs typeface="Gilroy"/>
                <a:sym typeface="Gilroy"/>
              </a:rPr>
              <a:t>in Christ Jesus our Lord.</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0806BB4F-C2A1-BB72-07C7-FF8752283DDF}"/>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8422E845-D7ED-148F-AB89-BBB76B15F575}"/>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6A86C9D6-F6AA-4379-6752-3B96E0A7351E}"/>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35595AD6-8038-8C10-431A-E357F70F6FE8}"/>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F0E6E543-C5FA-21B3-291E-59858AB2C97C}"/>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BF10A567-3E42-125B-119D-48D8422CE5F2}"/>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2208846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36906-6331-B9E8-98BB-FAA7DD5756B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4792894-4C30-3086-3E3F-6C2BBE2E725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BDD7DEA4-5835-5D37-B44B-3B01FF680172}"/>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74D2AC60-34D4-C44B-658E-8DD84CB2F0B3}"/>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26EAE5FC-404A-1ED2-2377-8A69DB48F21C}"/>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2C19676D-533A-B275-6BD4-C62B9957EF17}"/>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B95C22CC-6DCC-B14D-3EDF-40CA6923FF24}"/>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4F2E4C0C-F73E-F658-9271-04325B139179}"/>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B027C70A-3969-D7E4-0EE0-8AEA322EA827}"/>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584B6755-9673-3D9F-0D4D-D02ED33650E7}"/>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DC19DD97-69E2-DCEA-FF4F-C5682917DEF2}"/>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9A9E52CE-DEE9-A19B-10EB-BAE5BCE72964}"/>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Ephesians 2:1–3</a:t>
            </a:r>
          </a:p>
        </p:txBody>
      </p:sp>
      <p:sp>
        <p:nvSpPr>
          <p:cNvPr id="13" name="TextBox 13">
            <a:extLst>
              <a:ext uri="{FF2B5EF4-FFF2-40B4-BE49-F238E27FC236}">
                <a16:creationId xmlns:a16="http://schemas.microsoft.com/office/drawing/2014/main" id="{E395EAFF-41DE-B8F7-FD05-AF70287ABCE4}"/>
              </a:ext>
            </a:extLst>
          </p:cNvPr>
          <p:cNvSpPr txBox="1"/>
          <p:nvPr/>
        </p:nvSpPr>
        <p:spPr>
          <a:xfrm>
            <a:off x="6980803" y="2461073"/>
            <a:ext cx="10962604" cy="6411114"/>
          </a:xfrm>
          <a:prstGeom prst="rect">
            <a:avLst/>
          </a:prstGeom>
        </p:spPr>
        <p:txBody>
          <a:bodyPr wrap="square" lIns="0" tIns="0" rIns="0" bIns="0" rtlCol="0" anchor="t">
            <a:spAutoFit/>
          </a:bodyPr>
          <a:lstStyle/>
          <a:p>
            <a:pPr algn="ctr">
              <a:lnSpc>
                <a:spcPts val="5600"/>
              </a:lnSpc>
            </a:pPr>
            <a:r>
              <a:rPr lang="en-US" sz="4000" dirty="0">
                <a:solidFill>
                  <a:srgbClr val="F7FBFF"/>
                </a:solidFill>
                <a:latin typeface="Gilroy"/>
                <a:ea typeface="Gilroy"/>
                <a:cs typeface="Gilroy"/>
                <a:sym typeface="Gilroy"/>
              </a:rPr>
              <a:t>And you were dead in the trespasses and sins in which you once walked, following the course of this world, following the prince of the power of the air, the spirit that is now at work in the sons of disobedience—among whom we all once lived in the passions of our flesh, carrying out the desires of the flesh and the mind, and were by nature children of wrath, like the rest of mankind</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3C75D232-23CA-558F-9593-304C1CA916D6}"/>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D960DBAC-4759-2856-F649-65EA325306D1}"/>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F30F10BC-4B3F-F281-6C5A-2B3FA20BD337}"/>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E4AD095A-A20A-046D-0C05-CE21A8A539F5}"/>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1E73D9FD-3FDB-6BF2-1AA9-CCDDBB6269E8}"/>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05E54FCE-7BDF-DCFB-7E6A-6A4A2B06104B}"/>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686251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F43B6-6B93-F943-39D8-867AC30B827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CE70F4C-ED58-29A0-23BA-7684407BA79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3B1083C4-4991-C83D-6D6A-8C6A84567B71}"/>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13EE6FC4-53B6-7A91-C7D8-C1862195B718}"/>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F086697E-F21B-B82A-CA3C-51521DD43C6E}"/>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C42D3D65-1E3F-2796-B6FB-6F7459ADEE80}"/>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3CE99244-D026-600C-286C-41788816B66D}"/>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8EE48019-2EA5-E12B-3DBD-41AD432E3CCF}"/>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68C4B47A-8EF6-9BB2-E157-05B3C5CBDD19}"/>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Separation</a:t>
            </a:r>
          </a:p>
        </p:txBody>
      </p:sp>
      <p:sp>
        <p:nvSpPr>
          <p:cNvPr id="13" name="TextBox 13">
            <a:extLst>
              <a:ext uri="{FF2B5EF4-FFF2-40B4-BE49-F238E27FC236}">
                <a16:creationId xmlns:a16="http://schemas.microsoft.com/office/drawing/2014/main" id="{BB7F08B4-2C0B-CB67-5C3F-4471D8FEC063}"/>
              </a:ext>
            </a:extLst>
          </p:cNvPr>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The Effects of Sin</a:t>
            </a:r>
          </a:p>
        </p:txBody>
      </p:sp>
      <p:sp>
        <p:nvSpPr>
          <p:cNvPr id="11" name="TextBox 10">
            <a:extLst>
              <a:ext uri="{FF2B5EF4-FFF2-40B4-BE49-F238E27FC236}">
                <a16:creationId xmlns:a16="http://schemas.microsoft.com/office/drawing/2014/main" id="{0BF4E274-41CB-EAAB-6951-3FC6F3A14D42}"/>
              </a:ext>
            </a:extLst>
          </p:cNvPr>
          <p:cNvSpPr txBox="1"/>
          <p:nvPr/>
        </p:nvSpPr>
        <p:spPr>
          <a:xfrm>
            <a:off x="3649406" y="4895405"/>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Death</a:t>
            </a:r>
          </a:p>
        </p:txBody>
      </p:sp>
      <p:sp>
        <p:nvSpPr>
          <p:cNvPr id="12" name="TextBox 11">
            <a:extLst>
              <a:ext uri="{FF2B5EF4-FFF2-40B4-BE49-F238E27FC236}">
                <a16:creationId xmlns:a16="http://schemas.microsoft.com/office/drawing/2014/main" id="{8E01B0DD-A48C-34F0-ED9A-93B3F02A73E9}"/>
              </a:ext>
            </a:extLst>
          </p:cNvPr>
          <p:cNvSpPr txBox="1"/>
          <p:nvPr/>
        </p:nvSpPr>
        <p:spPr>
          <a:xfrm>
            <a:off x="3649406" y="6489294"/>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Evil</a:t>
            </a:r>
          </a:p>
        </p:txBody>
      </p:sp>
    </p:spTree>
    <p:extLst>
      <p:ext uri="{BB962C8B-B14F-4D97-AF65-F5344CB8AC3E}">
        <p14:creationId xmlns:p14="http://schemas.microsoft.com/office/powerpoint/2010/main" val="3157331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AAC8E-F4A2-49F3-F151-45E7A0857FD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3A8433-92EE-BF7E-6850-8658D3CE4BE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4949C9A3-9803-CFA5-BBB0-FE64A34C20E6}"/>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253E9BE9-66B5-9287-A2B1-3268708E20D4}"/>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D6B38941-BF5C-6F4A-6931-9845A83AE5FB}"/>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F7B651A9-CE3C-BA06-B908-7B028A0A2E8F}"/>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4BA010DE-ECB9-A278-132E-F9F3C0497E51}"/>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FE3330E9-8AA8-7773-D299-B0AAF078250C}"/>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AD412DBC-037F-10AD-0C3F-D1D5CC041C75}"/>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0AF4D08B-0F42-778D-B120-23D9C56D4BDF}"/>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1A314D90-D225-1D4F-1D0C-D933FC605A85}"/>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3C48573D-47A7-E93F-5911-969D238FE790}"/>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Romans 8:20–22</a:t>
            </a:r>
          </a:p>
        </p:txBody>
      </p:sp>
      <p:sp>
        <p:nvSpPr>
          <p:cNvPr id="13" name="TextBox 13">
            <a:extLst>
              <a:ext uri="{FF2B5EF4-FFF2-40B4-BE49-F238E27FC236}">
                <a16:creationId xmlns:a16="http://schemas.microsoft.com/office/drawing/2014/main" id="{F338B3AD-CCEC-B5FB-458F-17AD6F8CE570}"/>
              </a:ext>
            </a:extLst>
          </p:cNvPr>
          <p:cNvSpPr txBox="1"/>
          <p:nvPr/>
        </p:nvSpPr>
        <p:spPr>
          <a:xfrm>
            <a:off x="6980803" y="2461073"/>
            <a:ext cx="10962604" cy="4924425"/>
          </a:xfrm>
          <a:prstGeom prst="rect">
            <a:avLst/>
          </a:prstGeom>
        </p:spPr>
        <p:txBody>
          <a:bodyPr wrap="square" lIns="0" tIns="0" rIns="0" bIns="0" rtlCol="0" anchor="t">
            <a:spAutoFit/>
          </a:bodyPr>
          <a:lstStyle/>
          <a:p>
            <a:pPr algn="ctr"/>
            <a:r>
              <a:rPr lang="en-US" sz="4000" dirty="0">
                <a:solidFill>
                  <a:srgbClr val="F7FBFF"/>
                </a:solidFill>
                <a:latin typeface="Gilroy"/>
                <a:ea typeface="Gilroy"/>
                <a:cs typeface="Gilroy"/>
                <a:sym typeface="Gilroy"/>
              </a:rPr>
              <a:t>For the creation was subjected to futility, not willingly, but because of him who subjected it, in hope that the creation itself will be set free from its bondage to corruption and obtain the freedom of the glory of the children of God. For we know that the whole creation has been groaning together in the pains of childbirth until now.</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D35AB336-EBF0-5718-59C0-06A77779EC3A}"/>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D824D400-A7BE-9375-1DE1-9E1404A98C76}"/>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0B38F668-AAB0-444D-4953-18146E0AEC00}"/>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65D500EE-8D71-C6C7-EFB6-9D584EB78A3C}"/>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584E7371-32F6-078E-1A05-C1FAD9F84C50}"/>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9A34B539-722E-7B94-FD86-96838622BF13}"/>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1467742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9734B-D32F-213D-D8D1-462717AD3B5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8DDBFAF-87F3-5740-B70C-48C78FC4BD6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EB134485-6BA8-AC9F-C88D-7076CAEBFA99}"/>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6A2D99D7-A0AA-59CB-02D5-A89ECBE9134A}"/>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B759C885-0BE4-D716-1EA8-0F8160ECD68D}"/>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A7D66DB0-7364-1F97-6962-F683A999A73A}"/>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0691FCBB-70AF-FED8-7C5A-1552143CCD9B}"/>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1514D813-84EB-CE36-22AA-61E2AEFEBE8F}"/>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3" name="TextBox 13">
            <a:extLst>
              <a:ext uri="{FF2B5EF4-FFF2-40B4-BE49-F238E27FC236}">
                <a16:creationId xmlns:a16="http://schemas.microsoft.com/office/drawing/2014/main" id="{5226D160-70C7-5578-9CD9-3ADBE7D98209}"/>
              </a:ext>
            </a:extLst>
          </p:cNvPr>
          <p:cNvSpPr txBox="1"/>
          <p:nvPr/>
        </p:nvSpPr>
        <p:spPr>
          <a:xfrm>
            <a:off x="3649406" y="905911"/>
            <a:ext cx="11666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Words / Types / Models</a:t>
            </a:r>
          </a:p>
        </p:txBody>
      </p:sp>
    </p:spTree>
    <p:extLst>
      <p:ext uri="{BB962C8B-B14F-4D97-AF65-F5344CB8AC3E}">
        <p14:creationId xmlns:p14="http://schemas.microsoft.com/office/powerpoint/2010/main" val="3697309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53A1E-43D6-AD49-4AD3-8F0F0BAFDE7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C78ED33-8449-9493-CB41-0C0E4C200E4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0F9C6919-2AE9-A406-E21A-FBFBDB00DFEC}"/>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4966BCE4-55D6-DAF4-6633-BCA0E6C96730}"/>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DC447B46-1D25-F5ED-D464-3FAF310C0B61}"/>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B1CC861C-9EF0-D048-12A8-3BFB31F9B176}"/>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CEF560CF-3F09-9EC4-D0E6-D3F6870ADE46}"/>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0BDF4BF1-C535-76AE-70C7-6C2AFB1C6D53}"/>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8EC6CDEC-8917-F519-D879-B7D30CA9F291}"/>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A1A18C7B-D5F3-8AD6-AA8F-6983D381C5BA}"/>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74A220D0-94B5-A119-51BC-9BF74319EF9B}"/>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0CB3DB51-BC73-8509-6624-8D7B2ACB4EA1}"/>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Exodus 34:6–7</a:t>
            </a:r>
          </a:p>
        </p:txBody>
      </p:sp>
      <p:sp>
        <p:nvSpPr>
          <p:cNvPr id="13" name="TextBox 13">
            <a:extLst>
              <a:ext uri="{FF2B5EF4-FFF2-40B4-BE49-F238E27FC236}">
                <a16:creationId xmlns:a16="http://schemas.microsoft.com/office/drawing/2014/main" id="{4A361A46-8B56-59C6-6208-62A7D2062D83}"/>
              </a:ext>
            </a:extLst>
          </p:cNvPr>
          <p:cNvSpPr txBox="1"/>
          <p:nvPr/>
        </p:nvSpPr>
        <p:spPr>
          <a:xfrm>
            <a:off x="7066582" y="2481855"/>
            <a:ext cx="10962604" cy="6411114"/>
          </a:xfrm>
          <a:prstGeom prst="rect">
            <a:avLst/>
          </a:prstGeom>
        </p:spPr>
        <p:txBody>
          <a:bodyPr wrap="square" lIns="0" tIns="0" rIns="0" bIns="0" rtlCol="0" anchor="t">
            <a:spAutoFit/>
          </a:bodyPr>
          <a:lstStyle/>
          <a:p>
            <a:pPr>
              <a:lnSpc>
                <a:spcPts val="5600"/>
              </a:lnSpc>
            </a:pPr>
            <a:r>
              <a:rPr lang="en-US" sz="4000" dirty="0">
                <a:solidFill>
                  <a:srgbClr val="F7FBFF"/>
                </a:solidFill>
                <a:latin typeface="Gilroy"/>
                <a:ea typeface="Gilroy"/>
                <a:cs typeface="Gilroy"/>
                <a:sym typeface="Gilroy"/>
              </a:rPr>
              <a:t>“The Lord, the Lord, a God merciful and gracious, slow to anger, and abounding in steadfast love and faithfulness, keeping steadfast love for thousands, forgiving iniquity and transgression and sin, but who will by no means clear the guilty, visiting the iniquity of the fathers on the children and the children's children, to the third and the fourth generation.”</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EE0C3713-B90C-90EB-4C49-968EC9037CAC}"/>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B46181E0-183C-A341-124E-99B2B1AFBFFA}"/>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8671BACF-E748-B56D-3958-38D094E43251}"/>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C9326980-9F06-67F8-029F-74CC9A9BDA63}"/>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94E06307-4B71-4C8A-63F9-CBA0EE2DA426}"/>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0C56610E-5890-A5F0-224E-5E2BE3DED7E3}"/>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1618062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74CD2-A96C-F5DD-9EFE-9527C40DD1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301BC75-FA86-39F8-C7D2-89AADB85348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D8FF8731-517B-2BAB-BE5A-E662F8844012}"/>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C43AA6B8-5F35-6DDA-6813-3EE1EA9231A4}"/>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69DA770D-A02C-957E-1A96-B5C83187D550}"/>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82DA2760-C08D-D8A3-9CEC-3B32542AE953}"/>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ACD97CE7-36A2-C3E4-DF84-990C120083AB}"/>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0AA115DC-4ADB-6799-0A80-6E40FDF2E280}"/>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2F5EAFA2-AF59-77FB-7877-F3C54A33832A}"/>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BB819B72-7B97-41D6-FE66-EDB3443CC897}"/>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A00525F2-CF22-04A2-1A90-2DFE04B10512}"/>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F81D0185-58B4-54AC-D494-3BC212B3F1C6}"/>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Psalm 32:1–2</a:t>
            </a:r>
          </a:p>
        </p:txBody>
      </p:sp>
      <p:sp>
        <p:nvSpPr>
          <p:cNvPr id="13" name="TextBox 13">
            <a:extLst>
              <a:ext uri="{FF2B5EF4-FFF2-40B4-BE49-F238E27FC236}">
                <a16:creationId xmlns:a16="http://schemas.microsoft.com/office/drawing/2014/main" id="{DA188DE9-B795-4CF0-6223-AB8EBF8C46A8}"/>
              </a:ext>
            </a:extLst>
          </p:cNvPr>
          <p:cNvSpPr txBox="1"/>
          <p:nvPr/>
        </p:nvSpPr>
        <p:spPr>
          <a:xfrm>
            <a:off x="7066582" y="2481855"/>
            <a:ext cx="10962604" cy="3077766"/>
          </a:xfrm>
          <a:prstGeom prst="rect">
            <a:avLst/>
          </a:prstGeom>
        </p:spPr>
        <p:txBody>
          <a:bodyPr wrap="square" lIns="0" tIns="0" rIns="0" bIns="0" rtlCol="0" anchor="t">
            <a:spAutoFit/>
          </a:bodyPr>
          <a:lstStyle/>
          <a:p>
            <a:r>
              <a:rPr lang="en-US" sz="4000" dirty="0">
                <a:solidFill>
                  <a:srgbClr val="F7FBFF"/>
                </a:solidFill>
                <a:latin typeface="Gilroy"/>
                <a:ea typeface="Gilroy"/>
                <a:cs typeface="Gilroy"/>
                <a:sym typeface="Gilroy"/>
              </a:rPr>
              <a:t>Blessed is the one whose transgression is forgiven, whose sin is covered.</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Blessed is the man against whom the Lord counts no iniquity, and in whose spirit there is no deceit.</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D5C20CE1-32D5-0946-78F7-6227571CB904}"/>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AB50843B-1A55-7DB3-5B57-4AD9452D4FC6}"/>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22B5457D-CB3B-C96A-CA0A-4C99869321B4}"/>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FF68BF33-1827-2BA1-F7EE-4A8AE7F0A970}"/>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83F9B23E-996E-35B1-677E-16A8F7FF2A6D}"/>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B85A686B-3AC1-7E7D-7D72-5A328EA12B29}"/>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3736702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D5DF2-2B96-FE81-1382-06018ED926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B923EA-E0CA-4AAC-55DA-1DA6C07EF6D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B49A094D-F887-9D07-2D43-2564EE00D72E}"/>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F22A20B9-F181-54CB-7944-54028EE114C0}"/>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D2E3EEB7-DA2B-81BA-A528-6DEBC110E0BD}"/>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5D7D69CF-71DB-B5D6-D2B6-EA861E28B63B}"/>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3F2A9A0E-1BB2-9AFD-B12B-A26B9F1C3AA0}"/>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87647409-3737-BA09-C171-F0D9E8FE8999}"/>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941C2B52-8450-39C8-A373-82C4E9CCC8C1}"/>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B9C784A8-4628-65F8-7E34-92902BB76EAE}"/>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51EC6BD5-4FB9-B150-33AB-54E80F77C46D}"/>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6DB65158-8533-1DC8-5A5F-B85653B7BC2A}"/>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Psalm 51:1–3</a:t>
            </a:r>
          </a:p>
        </p:txBody>
      </p:sp>
      <p:sp>
        <p:nvSpPr>
          <p:cNvPr id="13" name="TextBox 13">
            <a:extLst>
              <a:ext uri="{FF2B5EF4-FFF2-40B4-BE49-F238E27FC236}">
                <a16:creationId xmlns:a16="http://schemas.microsoft.com/office/drawing/2014/main" id="{CE2AEE49-A006-B398-CD81-1727AAA8CCA9}"/>
              </a:ext>
            </a:extLst>
          </p:cNvPr>
          <p:cNvSpPr txBox="1"/>
          <p:nvPr/>
        </p:nvSpPr>
        <p:spPr>
          <a:xfrm>
            <a:off x="7066582" y="2481855"/>
            <a:ext cx="10962604" cy="4924425"/>
          </a:xfrm>
          <a:prstGeom prst="rect">
            <a:avLst/>
          </a:prstGeom>
        </p:spPr>
        <p:txBody>
          <a:bodyPr wrap="square" lIns="0" tIns="0" rIns="0" bIns="0" rtlCol="0" anchor="t">
            <a:spAutoFit/>
          </a:bodyPr>
          <a:lstStyle/>
          <a:p>
            <a:r>
              <a:rPr lang="en-US" sz="4000" dirty="0">
                <a:solidFill>
                  <a:srgbClr val="F7FBFF"/>
                </a:solidFill>
                <a:latin typeface="Gilroy"/>
                <a:ea typeface="Gilroy"/>
                <a:cs typeface="Gilroy"/>
                <a:sym typeface="Gilroy"/>
              </a:rPr>
              <a:t>Have mercy on me, O God,</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according to your steadfast love;</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according to your abundant mercy</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blot out my transgressions.</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Wash me thoroughly from my iniquity,</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and cleanse me from my sin!</a:t>
            </a:r>
          </a:p>
          <a:p>
            <a:r>
              <a:rPr lang="en-US" sz="4000" dirty="0">
                <a:solidFill>
                  <a:srgbClr val="F7FBFF"/>
                </a:solidFill>
                <a:latin typeface="Gilroy"/>
                <a:ea typeface="Gilroy"/>
                <a:cs typeface="Gilroy"/>
                <a:sym typeface="Gilroy"/>
              </a:rPr>
              <a:t>For I know my transgressions,</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and my sin is ever before me.</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25163306-6929-10D3-B141-DF85301F760D}"/>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2F9C5151-F8CC-11F7-DEEB-48A6B1B3CBCC}"/>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E5F52F37-2D69-D798-31D5-7B8C4F37B21B}"/>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08585A0D-9DDF-CD9D-5A60-2381D7E4B33A}"/>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77373BD6-BC1C-7C2E-8CC9-FB6F0200011C}"/>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5BFF0384-3FDB-F0AE-ADAD-137AE0FC13F8}"/>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2236770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C7F0C-C11A-73FB-D4D4-C4954D6CCAF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2122CE9-7503-6D35-63F7-ED746C86EE0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4FDAA7CD-56A2-E3CC-DBA8-A1AE9BC7FA1A}"/>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1E2094A7-087C-B46B-BA20-84808E3BC057}"/>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2AEC55C2-5071-A91B-AF78-15C97C84DFBA}"/>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4817295A-1CC6-F7D3-12F8-F1E791287C8B}"/>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F446DB10-0846-B164-9B5A-F111719AA7E1}"/>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7CCD75A2-015D-9802-8B94-03E0538C31F8}"/>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F3208ACD-9E99-D6D6-A675-113A5A11CE50}"/>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Sin</a:t>
            </a:r>
          </a:p>
        </p:txBody>
      </p:sp>
      <p:sp>
        <p:nvSpPr>
          <p:cNvPr id="13" name="TextBox 13">
            <a:extLst>
              <a:ext uri="{FF2B5EF4-FFF2-40B4-BE49-F238E27FC236}">
                <a16:creationId xmlns:a16="http://schemas.microsoft.com/office/drawing/2014/main" id="{43110920-EC38-858B-E69C-14F5E056410E}"/>
              </a:ext>
            </a:extLst>
          </p:cNvPr>
          <p:cNvSpPr txBox="1"/>
          <p:nvPr/>
        </p:nvSpPr>
        <p:spPr>
          <a:xfrm>
            <a:off x="3649406" y="905911"/>
            <a:ext cx="11666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Words</a:t>
            </a:r>
          </a:p>
        </p:txBody>
      </p:sp>
      <p:sp>
        <p:nvSpPr>
          <p:cNvPr id="11" name="TextBox 10">
            <a:extLst>
              <a:ext uri="{FF2B5EF4-FFF2-40B4-BE49-F238E27FC236}">
                <a16:creationId xmlns:a16="http://schemas.microsoft.com/office/drawing/2014/main" id="{C15048D9-E79B-D0C2-DBDE-864AD180CBDB}"/>
              </a:ext>
            </a:extLst>
          </p:cNvPr>
          <p:cNvSpPr txBox="1"/>
          <p:nvPr/>
        </p:nvSpPr>
        <p:spPr>
          <a:xfrm>
            <a:off x="3649406" y="4895405"/>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Transgression</a:t>
            </a:r>
          </a:p>
        </p:txBody>
      </p:sp>
      <p:sp>
        <p:nvSpPr>
          <p:cNvPr id="12" name="TextBox 11">
            <a:extLst>
              <a:ext uri="{FF2B5EF4-FFF2-40B4-BE49-F238E27FC236}">
                <a16:creationId xmlns:a16="http://schemas.microsoft.com/office/drawing/2014/main" id="{56396293-EBB0-9D55-17C4-425EEC7377B7}"/>
              </a:ext>
            </a:extLst>
          </p:cNvPr>
          <p:cNvSpPr txBox="1"/>
          <p:nvPr/>
        </p:nvSpPr>
        <p:spPr>
          <a:xfrm>
            <a:off x="3649406" y="6489294"/>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Iniquity</a:t>
            </a:r>
          </a:p>
        </p:txBody>
      </p:sp>
    </p:spTree>
    <p:extLst>
      <p:ext uri="{BB962C8B-B14F-4D97-AF65-F5344CB8AC3E}">
        <p14:creationId xmlns:p14="http://schemas.microsoft.com/office/powerpoint/2010/main" val="2759998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A29F7-C290-F8B6-92FB-FBEFE0F2807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9D6E840-CD76-707B-3E07-7564FD97D8D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9974AB5E-6D2D-08FE-9713-E0E973668DE1}"/>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815CDCE7-4FC4-1497-FB61-16D159F1D1F4}"/>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D2D532CD-6D90-2DDC-C5F5-262169A9D692}"/>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3FD73E69-7F96-39AB-D034-23984E438BE7}"/>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A0549085-A045-A1E0-BB21-67C6079C3050}"/>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51A26C7F-AC16-00CF-45FA-C2CAB01AD8C2}"/>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D0D91879-9B98-514F-552C-757CC97B22E7}"/>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Commission</a:t>
            </a:r>
          </a:p>
        </p:txBody>
      </p:sp>
      <p:sp>
        <p:nvSpPr>
          <p:cNvPr id="13" name="TextBox 13">
            <a:extLst>
              <a:ext uri="{FF2B5EF4-FFF2-40B4-BE49-F238E27FC236}">
                <a16:creationId xmlns:a16="http://schemas.microsoft.com/office/drawing/2014/main" id="{9E30F3B6-D0DF-280C-4CA9-18FFB56A5EA4}"/>
              </a:ext>
            </a:extLst>
          </p:cNvPr>
          <p:cNvSpPr txBox="1"/>
          <p:nvPr/>
        </p:nvSpPr>
        <p:spPr>
          <a:xfrm>
            <a:off x="3649406" y="905911"/>
            <a:ext cx="11666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Types</a:t>
            </a:r>
          </a:p>
        </p:txBody>
      </p:sp>
    </p:spTree>
    <p:extLst>
      <p:ext uri="{BB962C8B-B14F-4D97-AF65-F5344CB8AC3E}">
        <p14:creationId xmlns:p14="http://schemas.microsoft.com/office/powerpoint/2010/main" val="1774281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1C9D9-84DC-B9F5-C39A-C4B628720C0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D7902A9-9D8B-9115-3839-4825DC61A07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CCAF7FCA-3BAF-B7A5-C822-6E8A00F9E671}"/>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9DBBB553-15D9-675E-EC80-FB2617ACB0B4}"/>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12449222-59E6-FC83-79EE-E9DD00A1B1E3}"/>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9C43F653-AFFF-0F28-CDF2-97418DB98EF3}"/>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531A1341-2CA2-2281-AC16-BA6A083E79F2}"/>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0D6AC80D-5CD9-48F4-01B3-ADE9655D12F2}"/>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E14A23EA-897F-8945-8AF6-B8AE499154A5}"/>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Commission</a:t>
            </a:r>
          </a:p>
        </p:txBody>
      </p:sp>
      <p:sp>
        <p:nvSpPr>
          <p:cNvPr id="13" name="TextBox 13">
            <a:extLst>
              <a:ext uri="{FF2B5EF4-FFF2-40B4-BE49-F238E27FC236}">
                <a16:creationId xmlns:a16="http://schemas.microsoft.com/office/drawing/2014/main" id="{1CA8C90C-616D-DEFD-D105-CFE24BC24A69}"/>
              </a:ext>
            </a:extLst>
          </p:cNvPr>
          <p:cNvSpPr txBox="1"/>
          <p:nvPr/>
        </p:nvSpPr>
        <p:spPr>
          <a:xfrm>
            <a:off x="3649406" y="905911"/>
            <a:ext cx="11666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Types</a:t>
            </a:r>
          </a:p>
        </p:txBody>
      </p:sp>
      <p:sp>
        <p:nvSpPr>
          <p:cNvPr id="11" name="TextBox 10">
            <a:extLst>
              <a:ext uri="{FF2B5EF4-FFF2-40B4-BE49-F238E27FC236}">
                <a16:creationId xmlns:a16="http://schemas.microsoft.com/office/drawing/2014/main" id="{B24F2F75-C881-ABF5-E7E9-D09145B0DF65}"/>
              </a:ext>
            </a:extLst>
          </p:cNvPr>
          <p:cNvSpPr txBox="1"/>
          <p:nvPr/>
        </p:nvSpPr>
        <p:spPr>
          <a:xfrm>
            <a:off x="3649406" y="4895405"/>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Omission</a:t>
            </a:r>
          </a:p>
        </p:txBody>
      </p:sp>
    </p:spTree>
    <p:extLst>
      <p:ext uri="{BB962C8B-B14F-4D97-AF65-F5344CB8AC3E}">
        <p14:creationId xmlns:p14="http://schemas.microsoft.com/office/powerpoint/2010/main" val="2269187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9D9AC-A6DE-8FF8-D423-BFBF686C757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068EAF-7CFB-702B-E445-6082ED11C6A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DF16824B-CA1F-0642-1C52-D964C30B309C}"/>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7BB7012E-38DC-427B-9ED1-247F91CEEDA2}"/>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645791E5-67CA-483B-2C53-EEE54F94A417}"/>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0B45EC8A-083B-21B8-CD86-0D724A7C34D7}"/>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A1CDB880-22A1-B76A-CED9-4DDD4E142C58}"/>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2C83C35B-A92A-5216-3E0A-1874E2B00D26}"/>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65F6BD46-90BE-F8D7-5434-9221DB921B0D}"/>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FC340E2F-A289-2E5B-9B65-5A5E9C780DAB}"/>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99794271-38C9-40E8-85E4-6942AE9951BC}"/>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2310C9D6-0E87-2EF2-0768-3A953A18A286}"/>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James 4:17</a:t>
            </a:r>
          </a:p>
        </p:txBody>
      </p:sp>
      <p:sp>
        <p:nvSpPr>
          <p:cNvPr id="13" name="TextBox 13">
            <a:extLst>
              <a:ext uri="{FF2B5EF4-FFF2-40B4-BE49-F238E27FC236}">
                <a16:creationId xmlns:a16="http://schemas.microsoft.com/office/drawing/2014/main" id="{6D952D46-B81F-4B86-ADBA-2AE0D311E09B}"/>
              </a:ext>
            </a:extLst>
          </p:cNvPr>
          <p:cNvSpPr txBox="1"/>
          <p:nvPr/>
        </p:nvSpPr>
        <p:spPr>
          <a:xfrm>
            <a:off x="7066582" y="2481855"/>
            <a:ext cx="10962604" cy="1231106"/>
          </a:xfrm>
          <a:prstGeom prst="rect">
            <a:avLst/>
          </a:prstGeom>
        </p:spPr>
        <p:txBody>
          <a:bodyPr wrap="square" lIns="0" tIns="0" rIns="0" bIns="0" rtlCol="0" anchor="t">
            <a:spAutoFit/>
          </a:bodyPr>
          <a:lstStyle/>
          <a:p>
            <a:r>
              <a:rPr lang="en-US" sz="4000" dirty="0">
                <a:solidFill>
                  <a:srgbClr val="F7FBFF"/>
                </a:solidFill>
                <a:latin typeface="Gilroy"/>
                <a:ea typeface="Gilroy"/>
                <a:cs typeface="Gilroy"/>
                <a:sym typeface="Gilroy"/>
              </a:rPr>
              <a:t>So whoever knows the right thing to do and fails to do it, for him it is sin.</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A327A32B-6609-5569-1370-67DAA4DBCE71}"/>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FD0516DF-1E4F-B4CE-A9C9-5A7A81C7DFBE}"/>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52AFFF4A-48E6-24C9-210B-E33DF23E9217}"/>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861EA71B-2B7A-36FF-824D-4FA4AB5E47F8}"/>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425D492C-CD0A-0BE4-1445-DF4B1EA48053}"/>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41F25336-F10E-4E55-3366-A10FF0065B20}"/>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204925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6D32C-FC6B-87E2-7BC1-78362D189F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A2ACDD6-02D9-0277-DBB3-24B08D533E3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6C90D7A3-CCBA-4B7A-D574-64877A1DA044}"/>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68F7DFA7-CEC9-DD48-3B53-013535094645}"/>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7A7E14CE-B0EC-6C7F-BF4E-8193EE48434E}"/>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A7726F23-8B9D-240D-0AF8-4B47C774CF1B}"/>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FD81C442-29B8-CA2A-AF78-C273F5EA668B}"/>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8F35CD12-33C5-A4D6-4649-13DA2FA79FA3}"/>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430EA66A-77DD-26C5-2C34-C241261590E5}"/>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Commission</a:t>
            </a:r>
          </a:p>
        </p:txBody>
      </p:sp>
      <p:sp>
        <p:nvSpPr>
          <p:cNvPr id="13" name="TextBox 13">
            <a:extLst>
              <a:ext uri="{FF2B5EF4-FFF2-40B4-BE49-F238E27FC236}">
                <a16:creationId xmlns:a16="http://schemas.microsoft.com/office/drawing/2014/main" id="{D3F0BFCB-0523-A016-263E-8AA52D5909AB}"/>
              </a:ext>
            </a:extLst>
          </p:cNvPr>
          <p:cNvSpPr txBox="1"/>
          <p:nvPr/>
        </p:nvSpPr>
        <p:spPr>
          <a:xfrm>
            <a:off x="3649406" y="905911"/>
            <a:ext cx="11666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Types</a:t>
            </a:r>
          </a:p>
        </p:txBody>
      </p:sp>
      <p:sp>
        <p:nvSpPr>
          <p:cNvPr id="11" name="TextBox 10">
            <a:extLst>
              <a:ext uri="{FF2B5EF4-FFF2-40B4-BE49-F238E27FC236}">
                <a16:creationId xmlns:a16="http://schemas.microsoft.com/office/drawing/2014/main" id="{0CB0FDD3-E10F-A365-009C-7E4B119B2259}"/>
              </a:ext>
            </a:extLst>
          </p:cNvPr>
          <p:cNvSpPr txBox="1"/>
          <p:nvPr/>
        </p:nvSpPr>
        <p:spPr>
          <a:xfrm>
            <a:off x="3649406" y="4895405"/>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Omission</a:t>
            </a:r>
          </a:p>
        </p:txBody>
      </p:sp>
      <p:sp>
        <p:nvSpPr>
          <p:cNvPr id="9" name="TextBox 9">
            <a:extLst>
              <a:ext uri="{FF2B5EF4-FFF2-40B4-BE49-F238E27FC236}">
                <a16:creationId xmlns:a16="http://schemas.microsoft.com/office/drawing/2014/main" id="{C01EC817-7152-016E-71EC-AF4C87AEAB67}"/>
              </a:ext>
            </a:extLst>
          </p:cNvPr>
          <p:cNvSpPr txBox="1"/>
          <p:nvPr/>
        </p:nvSpPr>
        <p:spPr>
          <a:xfrm>
            <a:off x="3774097" y="6396667"/>
            <a:ext cx="14028993" cy="1384097"/>
          </a:xfrm>
          <a:prstGeom prst="rect">
            <a:avLst/>
          </a:prstGeom>
        </p:spPr>
        <p:txBody>
          <a:bodyPr wrap="square" lIns="0" tIns="0" rIns="0" bIns="0" rtlCol="0" anchor="t">
            <a:spAutoFit/>
          </a:bodyPr>
          <a:lstStyle/>
          <a:p>
            <a:pPr marL="571500" indent="-571500" algn="just">
              <a:lnSpc>
                <a:spcPts val="5599"/>
              </a:lnSpc>
              <a:buFontTx/>
              <a:buChar char="-"/>
            </a:pPr>
            <a:r>
              <a:rPr lang="en-US" sz="3999" dirty="0">
                <a:solidFill>
                  <a:srgbClr val="0A162E"/>
                </a:solidFill>
                <a:latin typeface="Gilroy"/>
                <a:ea typeface="Gilroy"/>
                <a:cs typeface="Gilroy"/>
                <a:sym typeface="Gilroy"/>
              </a:rPr>
              <a:t>Sin is anything we think, say, do, or fail to do that breaks God’s law and displeases him!</a:t>
            </a:r>
          </a:p>
        </p:txBody>
      </p:sp>
    </p:spTree>
    <p:extLst>
      <p:ext uri="{BB962C8B-B14F-4D97-AF65-F5344CB8AC3E}">
        <p14:creationId xmlns:p14="http://schemas.microsoft.com/office/powerpoint/2010/main" val="927806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3233B"/>
        </a:solidFill>
        <a:effectLst/>
      </p:bgPr>
    </p:bg>
    <p:spTree>
      <p:nvGrpSpPr>
        <p:cNvPr id="1" name=""/>
        <p:cNvGrpSpPr/>
        <p:nvPr/>
      </p:nvGrpSpPr>
      <p:grpSpPr>
        <a:xfrm>
          <a:off x="0" y="0"/>
          <a:ext cx="0" cy="0"/>
          <a:chOff x="0" y="0"/>
          <a:chExt cx="0" cy="0"/>
        </a:xfrm>
      </p:grpSpPr>
      <p:sp>
        <p:nvSpPr>
          <p:cNvPr id="9" name="TextBox 9"/>
          <p:cNvSpPr txBox="1"/>
          <p:nvPr/>
        </p:nvSpPr>
        <p:spPr>
          <a:xfrm>
            <a:off x="1028700" y="895350"/>
            <a:ext cx="10661414" cy="1120775"/>
          </a:xfrm>
          <a:prstGeom prst="rect">
            <a:avLst/>
          </a:prstGeom>
        </p:spPr>
        <p:txBody>
          <a:bodyPr lIns="0" tIns="0" rIns="0" bIns="0" rtlCol="0" anchor="t">
            <a:spAutoFit/>
          </a:bodyPr>
          <a:lstStyle/>
          <a:p>
            <a:pPr algn="just">
              <a:lnSpc>
                <a:spcPts val="9100"/>
              </a:lnSpc>
            </a:pPr>
            <a:r>
              <a:rPr lang="en-US" sz="6500" dirty="0">
                <a:solidFill>
                  <a:srgbClr val="B5E3F5"/>
                </a:solidFill>
                <a:latin typeface="Big John PRO Bold"/>
                <a:ea typeface="Big John PRO Bold"/>
                <a:cs typeface="Big John PRO Bold"/>
                <a:sym typeface="Big John PRO Bold"/>
              </a:rPr>
              <a:t>Sam Chan</a:t>
            </a:r>
          </a:p>
        </p:txBody>
      </p:sp>
      <p:graphicFrame>
        <p:nvGraphicFramePr>
          <p:cNvPr id="3" name="Table 2">
            <a:extLst>
              <a:ext uri="{FF2B5EF4-FFF2-40B4-BE49-F238E27FC236}">
                <a16:creationId xmlns:a16="http://schemas.microsoft.com/office/drawing/2014/main" id="{0519A1CE-FD15-1047-1754-62E9BB394453}"/>
              </a:ext>
            </a:extLst>
          </p:cNvPr>
          <p:cNvGraphicFramePr>
            <a:graphicFrameLocks noGrp="1"/>
          </p:cNvGraphicFramePr>
          <p:nvPr>
            <p:extLst>
              <p:ext uri="{D42A27DB-BD31-4B8C-83A1-F6EECF244321}">
                <p14:modId xmlns:p14="http://schemas.microsoft.com/office/powerpoint/2010/main" val="3049770532"/>
              </p:ext>
            </p:extLst>
          </p:nvPr>
        </p:nvGraphicFramePr>
        <p:xfrm>
          <a:off x="685800" y="2415476"/>
          <a:ext cx="17068800" cy="4610292"/>
        </p:xfrm>
        <a:graphic>
          <a:graphicData uri="http://schemas.openxmlformats.org/drawingml/2006/table">
            <a:tbl>
              <a:tblPr firstRow="1" bandRow="1">
                <a:tableStyleId>{5C22544A-7EE6-4342-B048-85BDC9FD1C3A}</a:tableStyleId>
              </a:tblPr>
              <a:tblGrid>
                <a:gridCol w="6248400">
                  <a:extLst>
                    <a:ext uri="{9D8B030D-6E8A-4147-A177-3AD203B41FA5}">
                      <a16:colId xmlns:a16="http://schemas.microsoft.com/office/drawing/2014/main" val="1518374021"/>
                    </a:ext>
                  </a:extLst>
                </a:gridCol>
                <a:gridCol w="4648200">
                  <a:extLst>
                    <a:ext uri="{9D8B030D-6E8A-4147-A177-3AD203B41FA5}">
                      <a16:colId xmlns:a16="http://schemas.microsoft.com/office/drawing/2014/main" val="2158773590"/>
                    </a:ext>
                  </a:extLst>
                </a:gridCol>
                <a:gridCol w="6172200">
                  <a:extLst>
                    <a:ext uri="{9D8B030D-6E8A-4147-A177-3AD203B41FA5}">
                      <a16:colId xmlns:a16="http://schemas.microsoft.com/office/drawing/2014/main" val="3084711136"/>
                    </a:ext>
                  </a:extLst>
                </a:gridCol>
              </a:tblGrid>
              <a:tr h="370840">
                <a:tc>
                  <a:txBody>
                    <a:bodyPr/>
                    <a:lstStyle/>
                    <a:p>
                      <a:pPr marL="85725" marR="85725" algn="ctr">
                        <a:lnSpc>
                          <a:spcPct val="115000"/>
                        </a:lnSpc>
                        <a:spcAft>
                          <a:spcPts val="800"/>
                        </a:spcAft>
                        <a:buNone/>
                      </a:pPr>
                      <a:r>
                        <a:rPr lang="en-GB" sz="4500" kern="100" dirty="0">
                          <a:effectLst/>
                          <a:latin typeface="Calibri Light" panose="020F0302020204030204" pitchFamily="34" charset="0"/>
                          <a:ea typeface="Aptos" panose="020B0004020202020204" pitchFamily="34" charset="0"/>
                          <a:cs typeface="Times New Roman" panose="02020603050405020304" pitchFamily="18" charset="0"/>
                        </a:rPr>
                        <a:t>Breaking a law</a:t>
                      </a:r>
                      <a:endParaRPr lang="en-DE" sz="4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85725" marR="85725" algn="ctr">
                        <a:lnSpc>
                          <a:spcPct val="115000"/>
                        </a:lnSpc>
                        <a:spcAft>
                          <a:spcPts val="800"/>
                        </a:spcAft>
                        <a:buNone/>
                      </a:pPr>
                      <a:r>
                        <a:rPr lang="en-GB" sz="4500" kern="100" dirty="0">
                          <a:effectLst/>
                          <a:latin typeface="Calibri Light" panose="020F0302020204030204" pitchFamily="34" charset="0"/>
                          <a:ea typeface="Aptos" panose="020B0004020202020204" pitchFamily="34" charset="0"/>
                          <a:cs typeface="Times New Roman" panose="02020603050405020304" pitchFamily="18" charset="0"/>
                        </a:rPr>
                        <a:t>Guilt</a:t>
                      </a:r>
                      <a:endParaRPr lang="en-DE" sz="4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85725" marR="85725" algn="ctr">
                        <a:lnSpc>
                          <a:spcPct val="115000"/>
                        </a:lnSpc>
                        <a:spcAft>
                          <a:spcPts val="800"/>
                        </a:spcAft>
                        <a:buNone/>
                      </a:pPr>
                      <a:r>
                        <a:rPr lang="en-GB" sz="4500" kern="100" dirty="0">
                          <a:effectLst/>
                          <a:latin typeface="Calibri Light" panose="020F0302020204030204" pitchFamily="34" charset="0"/>
                          <a:ea typeface="Aptos" panose="020B0004020202020204" pitchFamily="34" charset="0"/>
                          <a:cs typeface="Times New Roman" panose="02020603050405020304" pitchFamily="18" charset="0"/>
                        </a:rPr>
                        <a:t>We need forgiveness (West)</a:t>
                      </a:r>
                      <a:endParaRPr lang="en-DE" sz="4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8707046"/>
                  </a:ext>
                </a:extLst>
              </a:tr>
              <a:tr h="370840">
                <a:tc>
                  <a:txBody>
                    <a:bodyPr/>
                    <a:lstStyle/>
                    <a:p>
                      <a:pPr marL="85725" marR="85725" algn="ctr">
                        <a:lnSpc>
                          <a:spcPct val="115000"/>
                        </a:lnSpc>
                        <a:spcAft>
                          <a:spcPts val="800"/>
                        </a:spcAft>
                        <a:buNone/>
                      </a:pPr>
                      <a:r>
                        <a:rPr lang="en-GB" sz="4500" kern="100" dirty="0">
                          <a:effectLst/>
                          <a:latin typeface="Calibri Light" panose="020F0302020204030204" pitchFamily="34" charset="0"/>
                          <a:ea typeface="Aptos" panose="020B0004020202020204" pitchFamily="34" charset="0"/>
                          <a:cs typeface="Times New Roman" panose="02020603050405020304" pitchFamily="18" charset="0"/>
                        </a:rPr>
                        <a:t>Defilement</a:t>
                      </a:r>
                      <a:endParaRPr lang="en-DE" sz="4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85725" marR="85725" algn="ctr">
                        <a:lnSpc>
                          <a:spcPct val="115000"/>
                        </a:lnSpc>
                        <a:spcAft>
                          <a:spcPts val="800"/>
                        </a:spcAft>
                        <a:buNone/>
                      </a:pPr>
                      <a:r>
                        <a:rPr lang="en-GB" sz="4500" kern="100" dirty="0">
                          <a:effectLst/>
                          <a:latin typeface="Calibri Light" panose="020F0302020204030204" pitchFamily="34" charset="0"/>
                          <a:ea typeface="Aptos" panose="020B0004020202020204" pitchFamily="34" charset="0"/>
                          <a:cs typeface="Times New Roman" panose="02020603050405020304" pitchFamily="18" charset="0"/>
                        </a:rPr>
                        <a:t>Uncleanness</a:t>
                      </a:r>
                      <a:endParaRPr lang="en-DE" sz="4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85725" marR="85725" algn="ctr">
                        <a:lnSpc>
                          <a:spcPct val="115000"/>
                        </a:lnSpc>
                        <a:spcAft>
                          <a:spcPts val="800"/>
                        </a:spcAft>
                        <a:buNone/>
                      </a:pPr>
                      <a:r>
                        <a:rPr lang="en-GB" sz="4500" kern="100" dirty="0">
                          <a:effectLst/>
                          <a:latin typeface="Calibri Light" panose="020F0302020204030204" pitchFamily="34" charset="0"/>
                          <a:ea typeface="Aptos" panose="020B0004020202020204" pitchFamily="34" charset="0"/>
                          <a:cs typeface="Times New Roman" panose="02020603050405020304" pitchFamily="18" charset="0"/>
                        </a:rPr>
                        <a:t>We need cleansing (Middle East)</a:t>
                      </a:r>
                      <a:endParaRPr lang="en-DE" sz="4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63689657"/>
                  </a:ext>
                </a:extLst>
              </a:tr>
              <a:tr h="370840">
                <a:tc>
                  <a:txBody>
                    <a:bodyPr/>
                    <a:lstStyle/>
                    <a:p>
                      <a:pPr marL="85725" marR="85725" algn="ctr">
                        <a:lnSpc>
                          <a:spcPct val="115000"/>
                        </a:lnSpc>
                        <a:spcAft>
                          <a:spcPts val="800"/>
                        </a:spcAft>
                        <a:buNone/>
                      </a:pPr>
                      <a:r>
                        <a:rPr lang="en-GB" sz="4500" kern="100" dirty="0">
                          <a:effectLst/>
                          <a:latin typeface="Calibri Light" panose="020F0302020204030204" pitchFamily="34" charset="0"/>
                          <a:ea typeface="Aptos" panose="020B0004020202020204" pitchFamily="34" charset="0"/>
                          <a:cs typeface="Times New Roman" panose="02020603050405020304" pitchFamily="18" charset="0"/>
                        </a:rPr>
                        <a:t>Breaking relationships</a:t>
                      </a:r>
                      <a:endParaRPr lang="en-DE" sz="4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85725" marR="85725" algn="ctr">
                        <a:lnSpc>
                          <a:spcPct val="115000"/>
                        </a:lnSpc>
                        <a:spcAft>
                          <a:spcPts val="800"/>
                        </a:spcAft>
                        <a:buNone/>
                      </a:pPr>
                      <a:r>
                        <a:rPr lang="en-GB" sz="4500" kern="100" dirty="0">
                          <a:effectLst/>
                          <a:latin typeface="Calibri Light" panose="020F0302020204030204" pitchFamily="34" charset="0"/>
                          <a:ea typeface="Aptos" panose="020B0004020202020204" pitchFamily="34" charset="0"/>
                          <a:cs typeface="Times New Roman" panose="02020603050405020304" pitchFamily="18" charset="0"/>
                        </a:rPr>
                        <a:t>Shame</a:t>
                      </a:r>
                      <a:endParaRPr lang="en-DE" sz="4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85725" marR="85725" algn="ctr">
                        <a:lnSpc>
                          <a:spcPct val="115000"/>
                        </a:lnSpc>
                        <a:spcAft>
                          <a:spcPts val="800"/>
                        </a:spcAft>
                        <a:buNone/>
                      </a:pPr>
                      <a:r>
                        <a:rPr lang="en-GB" sz="4500" kern="100" dirty="0">
                          <a:effectLst/>
                          <a:latin typeface="Calibri Light" panose="020F0302020204030204" pitchFamily="34" charset="0"/>
                          <a:ea typeface="Aptos" panose="020B0004020202020204" pitchFamily="34" charset="0"/>
                          <a:cs typeface="Times New Roman" panose="02020603050405020304" pitchFamily="18" charset="0"/>
                        </a:rPr>
                        <a:t>We need restoration (East)</a:t>
                      </a:r>
                      <a:endParaRPr lang="en-DE" sz="45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763405"/>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3233B"/>
        </a:solidFill>
        <a:effectLst/>
      </p:bgPr>
    </p:bg>
    <p:spTree>
      <p:nvGrpSpPr>
        <p:cNvPr id="1" name="">
          <a:extLst>
            <a:ext uri="{FF2B5EF4-FFF2-40B4-BE49-F238E27FC236}">
              <a16:creationId xmlns:a16="http://schemas.microsoft.com/office/drawing/2014/main" id="{0709BA2A-995F-E439-62F6-D3BF07BB6D74}"/>
            </a:ext>
          </a:extLst>
        </p:cNvPr>
        <p:cNvGrpSpPr/>
        <p:nvPr/>
      </p:nvGrpSpPr>
      <p:grpSpPr>
        <a:xfrm>
          <a:off x="0" y="0"/>
          <a:ext cx="0" cy="0"/>
          <a:chOff x="0" y="0"/>
          <a:chExt cx="0" cy="0"/>
        </a:xfrm>
      </p:grpSpPr>
      <p:sp>
        <p:nvSpPr>
          <p:cNvPr id="9" name="TextBox 9">
            <a:extLst>
              <a:ext uri="{FF2B5EF4-FFF2-40B4-BE49-F238E27FC236}">
                <a16:creationId xmlns:a16="http://schemas.microsoft.com/office/drawing/2014/main" id="{D3A8E1D9-95E3-DB44-D5D2-2A6EE589F3B2}"/>
              </a:ext>
            </a:extLst>
          </p:cNvPr>
          <p:cNvSpPr txBox="1"/>
          <p:nvPr/>
        </p:nvSpPr>
        <p:spPr>
          <a:xfrm>
            <a:off x="1028700" y="895350"/>
            <a:ext cx="10661414" cy="1120775"/>
          </a:xfrm>
          <a:prstGeom prst="rect">
            <a:avLst/>
          </a:prstGeom>
        </p:spPr>
        <p:txBody>
          <a:bodyPr lIns="0" tIns="0" rIns="0" bIns="0" rtlCol="0" anchor="t">
            <a:spAutoFit/>
          </a:bodyPr>
          <a:lstStyle/>
          <a:p>
            <a:pPr algn="just">
              <a:lnSpc>
                <a:spcPts val="9100"/>
              </a:lnSpc>
            </a:pPr>
            <a:r>
              <a:rPr lang="en-US" sz="6500" dirty="0">
                <a:solidFill>
                  <a:srgbClr val="B5E3F5"/>
                </a:solidFill>
                <a:latin typeface="Big John PRO Bold"/>
                <a:ea typeface="Big John PRO Bold"/>
                <a:cs typeface="Big John PRO Bold"/>
                <a:sym typeface="Big John PRO Bold"/>
              </a:rPr>
              <a:t>Sam Chan</a:t>
            </a:r>
          </a:p>
        </p:txBody>
      </p:sp>
      <p:sp>
        <p:nvSpPr>
          <p:cNvPr id="4" name="TextBox 3">
            <a:extLst>
              <a:ext uri="{FF2B5EF4-FFF2-40B4-BE49-F238E27FC236}">
                <a16:creationId xmlns:a16="http://schemas.microsoft.com/office/drawing/2014/main" id="{803AF9F9-F6D8-8DB7-1616-16EF6117D180}"/>
              </a:ext>
            </a:extLst>
          </p:cNvPr>
          <p:cNvSpPr txBox="1"/>
          <p:nvPr/>
        </p:nvSpPr>
        <p:spPr>
          <a:xfrm>
            <a:off x="1752600" y="2835176"/>
            <a:ext cx="15849600" cy="4616648"/>
          </a:xfrm>
          <a:prstGeom prst="rect">
            <a:avLst/>
          </a:prstGeom>
          <a:noFill/>
        </p:spPr>
        <p:txBody>
          <a:bodyPr wrap="square">
            <a:spAutoFit/>
          </a:bodyPr>
          <a:lstStyle/>
          <a:p>
            <a:pPr algn="just"/>
            <a:r>
              <a:rPr lang="en-GB" sz="4200" dirty="0">
                <a:solidFill>
                  <a:schemeClr val="bg1"/>
                </a:solidFill>
                <a:effectLst/>
                <a:latin typeface="+mn-lt"/>
                <a:ea typeface="Aptos" panose="020B0004020202020204" pitchFamily="34" charset="0"/>
              </a:rPr>
              <a:t>When we share the gospel, one metaphor will often resonate more than the others with the person we’re speaking with. For example, in a modern culture, which is strong on absolutes, people might see their sins as transgressions. But in a postmodern culture, which is strong on community, people might see their sins as falling short. Or in a society which is strongly aware of the prevalence of social injustices, people might see their sins as brokenness</a:t>
            </a:r>
            <a:r>
              <a:rPr lang="en-DE" sz="4200">
                <a:solidFill>
                  <a:schemeClr val="bg1"/>
                </a:solidFill>
                <a:effectLst/>
              </a:rPr>
              <a:t> </a:t>
            </a:r>
            <a:endParaRPr lang="en-GB" sz="4200" dirty="0">
              <a:solidFill>
                <a:schemeClr val="bg1"/>
              </a:solidFill>
            </a:endParaRPr>
          </a:p>
        </p:txBody>
      </p:sp>
    </p:spTree>
    <p:extLst>
      <p:ext uri="{BB962C8B-B14F-4D97-AF65-F5344CB8AC3E}">
        <p14:creationId xmlns:p14="http://schemas.microsoft.com/office/powerpoint/2010/main" val="1230821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42CEAA-11A5-A958-ABA6-ECD7EBA264F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2" name="Picture 11">
            <a:extLst>
              <a:ext uri="{FF2B5EF4-FFF2-40B4-BE49-F238E27FC236}">
                <a16:creationId xmlns:a16="http://schemas.microsoft.com/office/drawing/2014/main" id="{B9A258AE-AEE6-A439-638D-A52254800C31}"/>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20" y="1923"/>
            <a:ext cx="18287980" cy="10285077"/>
          </a:xfrm>
          <a:prstGeom prst="rect">
            <a:avLst/>
          </a:prstGeom>
        </p:spPr>
      </p:pic>
    </p:spTree>
    <p:extLst>
      <p:ext uri="{BB962C8B-B14F-4D97-AF65-F5344CB8AC3E}">
        <p14:creationId xmlns:p14="http://schemas.microsoft.com/office/powerpoint/2010/main" val="31345110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827C62F17E804185741E0372AF19E2" ma:contentTypeVersion="15" ma:contentTypeDescription="Create a new document." ma:contentTypeScope="" ma:versionID="509ee93e33b6feb8ae65dd074957bf39">
  <xsd:schema xmlns:xsd="http://www.w3.org/2001/XMLSchema" xmlns:xs="http://www.w3.org/2001/XMLSchema" xmlns:p="http://schemas.microsoft.com/office/2006/metadata/properties" xmlns:ns2="71e0ed50-2c88-4c61-a1b3-545517313f30" xmlns:ns3="0aefd437-c9a6-473b-84e6-739d03fed6d9" targetNamespace="http://schemas.microsoft.com/office/2006/metadata/properties" ma:root="true" ma:fieldsID="2cd1a8e6df703e2b10d96307e5aeeb5d" ns2:_="" ns3:_="">
    <xsd:import namespace="71e0ed50-2c88-4c61-a1b3-545517313f30"/>
    <xsd:import namespace="0aefd437-c9a6-473b-84e6-739d03fed6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e0ed50-2c88-4c61-a1b3-545517313f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fb82895-e3a2-4844-b9d2-e6c614ff93b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aefd437-c9a6-473b-84e6-739d03fed6d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5938f49-a5be-4e7e-ac19-559a9420ce98}" ma:internalName="TaxCatchAll" ma:showField="CatchAllData" ma:web="0aefd437-c9a6-473b-84e6-739d03fed6d9">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1e0ed50-2c88-4c61-a1b3-545517313f30">
      <Terms xmlns="http://schemas.microsoft.com/office/infopath/2007/PartnerControls"/>
    </lcf76f155ced4ddcb4097134ff3c332f>
    <TaxCatchAll xmlns="0aefd437-c9a6-473b-84e6-739d03fed6d9" xsi:nil="true"/>
  </documentManagement>
</p:properties>
</file>

<file path=customXml/itemProps1.xml><?xml version="1.0" encoding="utf-8"?>
<ds:datastoreItem xmlns:ds="http://schemas.openxmlformats.org/officeDocument/2006/customXml" ds:itemID="{0B577A9D-ACCD-4596-BF71-D939937BD086}"/>
</file>

<file path=customXml/itemProps2.xml><?xml version="1.0" encoding="utf-8"?>
<ds:datastoreItem xmlns:ds="http://schemas.openxmlformats.org/officeDocument/2006/customXml" ds:itemID="{4B73968A-A072-41C4-9634-53A5E91370AD}"/>
</file>

<file path=customXml/itemProps3.xml><?xml version="1.0" encoding="utf-8"?>
<ds:datastoreItem xmlns:ds="http://schemas.openxmlformats.org/officeDocument/2006/customXml" ds:itemID="{C38CDA66-B323-4554-A954-4D8502F60430}"/>
</file>

<file path=docProps/app.xml><?xml version="1.0" encoding="utf-8"?>
<Properties xmlns="http://schemas.openxmlformats.org/officeDocument/2006/extended-properties" xmlns:vt="http://schemas.openxmlformats.org/officeDocument/2006/docPropsVTypes">
  <TotalTime>228</TotalTime>
  <Words>889</Words>
  <Application>Microsoft Macintosh PowerPoint</Application>
  <PresentationFormat>Custom</PresentationFormat>
  <Paragraphs>85</Paragraphs>
  <Slides>29</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Gilroy</vt:lpstr>
      <vt:lpstr>Arial</vt:lpstr>
      <vt:lpstr>Calibri Light</vt:lpstr>
      <vt:lpstr>Big John PRO Bold</vt:lpstr>
      <vt:lpstr>Calibri</vt:lpstr>
      <vt:lpstr>Gilroy Bold</vt:lpstr>
      <vt:lpstr>Aptos</vt:lpstr>
      <vt:lpstr>Gilroy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river roots</dc:title>
  <cp:lastModifiedBy>Alex Stephenson</cp:lastModifiedBy>
  <cp:revision>28</cp:revision>
  <dcterms:created xsi:type="dcterms:W3CDTF">2006-08-16T00:00:00Z</dcterms:created>
  <dcterms:modified xsi:type="dcterms:W3CDTF">2026-10-18T11:57:51Z</dcterms:modified>
  <dc:identifier>DAG6An5UfaU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0x0101005F827C62F17E804185741E0372AF19E2</vt:lpwstr>
  </property>
</Properties>
</file>